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video/unknown"/>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201" r:id="rId1"/>
    <p:sldMasterId id="2147484215" r:id="rId2"/>
    <p:sldMasterId id="2147484227" r:id="rId3"/>
    <p:sldMasterId id="2147484239" r:id="rId4"/>
  </p:sldMasterIdLst>
  <p:notesMasterIdLst>
    <p:notesMasterId r:id="rId88"/>
  </p:notesMasterIdLst>
  <p:handoutMasterIdLst>
    <p:handoutMasterId r:id="rId89"/>
  </p:handoutMasterIdLst>
  <p:sldIdLst>
    <p:sldId id="868" r:id="rId5"/>
    <p:sldId id="965" r:id="rId6"/>
    <p:sldId id="937" r:id="rId7"/>
    <p:sldId id="918" r:id="rId8"/>
    <p:sldId id="919" r:id="rId9"/>
    <p:sldId id="920" r:id="rId10"/>
    <p:sldId id="941" r:id="rId11"/>
    <p:sldId id="942" r:id="rId12"/>
    <p:sldId id="943" r:id="rId13"/>
    <p:sldId id="872" r:id="rId14"/>
    <p:sldId id="873" r:id="rId15"/>
    <p:sldId id="874" r:id="rId16"/>
    <p:sldId id="875" r:id="rId17"/>
    <p:sldId id="934" r:id="rId18"/>
    <p:sldId id="883" r:id="rId19"/>
    <p:sldId id="922" r:id="rId20"/>
    <p:sldId id="884" r:id="rId21"/>
    <p:sldId id="933" r:id="rId22"/>
    <p:sldId id="895" r:id="rId23"/>
    <p:sldId id="916" r:id="rId24"/>
    <p:sldId id="902" r:id="rId25"/>
    <p:sldId id="914" r:id="rId26"/>
    <p:sldId id="897" r:id="rId27"/>
    <p:sldId id="928" r:id="rId28"/>
    <p:sldId id="929" r:id="rId29"/>
    <p:sldId id="930" r:id="rId30"/>
    <p:sldId id="970" r:id="rId31"/>
    <p:sldId id="971" r:id="rId32"/>
    <p:sldId id="944" r:id="rId33"/>
    <p:sldId id="972" r:id="rId34"/>
    <p:sldId id="894" r:id="rId35"/>
    <p:sldId id="886" r:id="rId36"/>
    <p:sldId id="885" r:id="rId37"/>
    <p:sldId id="949" r:id="rId38"/>
    <p:sldId id="951" r:id="rId39"/>
    <p:sldId id="901" r:id="rId40"/>
    <p:sldId id="966" r:id="rId41"/>
    <p:sldId id="969" r:id="rId42"/>
    <p:sldId id="950" r:id="rId43"/>
    <p:sldId id="968" r:id="rId44"/>
    <p:sldId id="945" r:id="rId45"/>
    <p:sldId id="890" r:id="rId46"/>
    <p:sldId id="963" r:id="rId47"/>
    <p:sldId id="912" r:id="rId48"/>
    <p:sldId id="957" r:id="rId49"/>
    <p:sldId id="910" r:id="rId50"/>
    <p:sldId id="909" r:id="rId51"/>
    <p:sldId id="958" r:id="rId52"/>
    <p:sldId id="959" r:id="rId53"/>
    <p:sldId id="907" r:id="rId54"/>
    <p:sldId id="908" r:id="rId55"/>
    <p:sldId id="906" r:id="rId56"/>
    <p:sldId id="911" r:id="rId57"/>
    <p:sldId id="967" r:id="rId58"/>
    <p:sldId id="935" r:id="rId59"/>
    <p:sldId id="936" r:id="rId60"/>
    <p:sldId id="960" r:id="rId61"/>
    <p:sldId id="913" r:id="rId62"/>
    <p:sldId id="962" r:id="rId63"/>
    <p:sldId id="964" r:id="rId64"/>
    <p:sldId id="961" r:id="rId65"/>
    <p:sldId id="946" r:id="rId66"/>
    <p:sldId id="931" r:id="rId67"/>
    <p:sldId id="923" r:id="rId68"/>
    <p:sldId id="939" r:id="rId69"/>
    <p:sldId id="947" r:id="rId70"/>
    <p:sldId id="938" r:id="rId71"/>
    <p:sldId id="940" r:id="rId72"/>
    <p:sldId id="926" r:id="rId73"/>
    <p:sldId id="932" r:id="rId74"/>
    <p:sldId id="925" r:id="rId75"/>
    <p:sldId id="952" r:id="rId76"/>
    <p:sldId id="953" r:id="rId77"/>
    <p:sldId id="954" r:id="rId78"/>
    <p:sldId id="955" r:id="rId79"/>
    <p:sldId id="956" r:id="rId80"/>
    <p:sldId id="720" r:id="rId81"/>
    <p:sldId id="722" r:id="rId82"/>
    <p:sldId id="775" r:id="rId83"/>
    <p:sldId id="788" r:id="rId84"/>
    <p:sldId id="790" r:id="rId85"/>
    <p:sldId id="828" r:id="rId86"/>
    <p:sldId id="829" r:id="rId87"/>
  </p:sldIdLst>
  <p:sldSz cx="9144000" cy="6858000" type="screen4x3"/>
  <p:notesSz cx="6797675" cy="9926638"/>
  <p:embeddedFontLst>
    <p:embeddedFont>
      <p:font typeface="Cambria" panose="02040503050406030204" pitchFamily="18" charset="0"/>
      <p:regular r:id="rId90"/>
      <p:bold r:id="rId91"/>
      <p:italic r:id="rId92"/>
      <p:boldItalic r:id="rId93"/>
    </p:embeddedFont>
    <p:embeddedFont>
      <p:font typeface="SimSun" panose="02010600030101010101" pitchFamily="2" charset="-122"/>
      <p:regular r:id="rId94"/>
    </p:embeddedFont>
    <p:embeddedFont>
      <p:font typeface="Lucida Sans" panose="020B0602030504020204" pitchFamily="34" charset="0"/>
      <p:regular r:id="rId95"/>
      <p:bold r:id="rId96"/>
      <p:italic r:id="rId97"/>
      <p:boldItalic r:id="rId98"/>
    </p:embeddedFont>
    <p:embeddedFont>
      <p:font typeface="ＭＳ Ｐゴシック" panose="020B0600070205080204" pitchFamily="34" charset="-128"/>
      <p:regular r:id="rId99"/>
    </p:embeddedFont>
    <p:embeddedFont>
      <p:font typeface="Arial Narrow" panose="020B0606020202030204" pitchFamily="34" charset="0"/>
      <p:regular r:id="rId100"/>
      <p:bold r:id="rId101"/>
      <p:italic r:id="rId102"/>
      <p:boldItalic r:id="rId103"/>
    </p:embeddedFont>
    <p:embeddedFont>
      <p:font typeface="Calibri" panose="020F0502020204030204" pitchFamily="34" charset="0"/>
      <p:regular r:id="rId104"/>
      <p:bold r:id="rId105"/>
      <p:italic r:id="rId106"/>
      <p:boldItalic r:id="rId107"/>
    </p:embeddedFont>
    <p:embeddedFont>
      <p:font typeface="Bookman Old Style" panose="02050604050505020204" pitchFamily="18" charset="0"/>
      <p:regular r:id="rId108"/>
      <p:bold r:id="rId109"/>
      <p:italic r:id="rId110"/>
      <p:boldItalic r:id="rId111"/>
    </p:embeddedFont>
    <p:embeddedFont>
      <p:font typeface="Georgia" panose="02040502050405020303" pitchFamily="18" charset="0"/>
      <p:regular r:id="rId112"/>
      <p:bold r:id="rId113"/>
      <p:italic r:id="rId114"/>
      <p:boldItalic r:id="rId115"/>
    </p:embeddedFont>
  </p:embeddedFontLst>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CBEB50"/>
    <a:srgbClr val="2A2F60"/>
    <a:srgbClr val="FF9900"/>
    <a:srgbClr val="FF9966"/>
    <a:srgbClr val="9C92CF"/>
    <a:srgbClr val="000099"/>
    <a:srgbClr val="996633"/>
    <a:srgbClr val="FFFF66"/>
    <a:srgbClr val="252A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90586" autoAdjust="0"/>
  </p:normalViewPr>
  <p:slideViewPr>
    <p:cSldViewPr snapToGrid="0">
      <p:cViewPr varScale="1">
        <p:scale>
          <a:sx n="70" d="100"/>
          <a:sy n="70" d="100"/>
        </p:scale>
        <p:origin x="1134" y="5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6726"/>
    </p:cViewPr>
  </p:sorterViewPr>
  <p:notesViewPr>
    <p:cSldViewPr snapToGrid="0">
      <p:cViewPr varScale="1">
        <p:scale>
          <a:sx n="56" d="100"/>
          <a:sy n="56" d="100"/>
        </p:scale>
        <p:origin x="-2838" y="-8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viewProps" Target="view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handoutMaster" Target="handoutMasters/handoutMaster1.xml"/><Relationship Id="rId112" Type="http://schemas.openxmlformats.org/officeDocument/2006/relationships/font" Target="fonts/font23.fntdata"/><Relationship Id="rId16" Type="http://schemas.openxmlformats.org/officeDocument/2006/relationships/slide" Target="slides/slide12.xml"/><Relationship Id="rId107" Type="http://schemas.openxmlformats.org/officeDocument/2006/relationships/font" Target="fonts/font18.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13.fntdata"/><Relationship Id="rId5" Type="http://schemas.openxmlformats.org/officeDocument/2006/relationships/slide" Target="slides/slide1.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font" Target="fonts/font24.fntdata"/><Relationship Id="rId118"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14.fntdata"/><Relationship Id="rId108" Type="http://schemas.openxmlformats.org/officeDocument/2006/relationships/font" Target="fonts/font19.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font" Target="fonts/font25.fntdata"/><Relationship Id="rId119"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font" Target="fonts/font12.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20.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8.fntdata"/><Relationship Id="rId104" Type="http://schemas.openxmlformats.org/officeDocument/2006/relationships/font" Target="fonts/font15.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3.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21.fntdata"/><Relationship Id="rId115" Type="http://schemas.openxmlformats.org/officeDocument/2006/relationships/font" Target="fonts/font26.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11.fntdata"/><Relationship Id="rId105" Type="http://schemas.openxmlformats.org/officeDocument/2006/relationships/font" Target="fonts/font1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4.fntdata"/><Relationship Id="rId98" Type="http://schemas.openxmlformats.org/officeDocument/2006/relationships/font" Target="fonts/font9.fntdata"/><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notesMaster" Target="notesMasters/notesMaster1.xml"/><Relationship Id="rId111" Type="http://schemas.openxmlformats.org/officeDocument/2006/relationships/font" Target="fonts/font22.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font" Target="fonts/font1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pPr>
              <a:defRPr/>
            </a:pPr>
            <a:r>
              <a:rPr lang="en-GB" smtClean="0"/>
              <a:t>ERC-COG-2013   PE6-614717- EvoConnectionism-Watson</a:t>
            </a:r>
            <a:endParaRPr lang="en-GB"/>
          </a:p>
        </p:txBody>
      </p:sp>
      <p:sp>
        <p:nvSpPr>
          <p:cNvPr id="3" name="Date Placeholder 2"/>
          <p:cNvSpPr>
            <a:spLocks noGrp="1"/>
          </p:cNvSpPr>
          <p:nvPr>
            <p:ph type="dt" sz="quarter" idx="1"/>
          </p:nvPr>
        </p:nvSpPr>
        <p:spPr>
          <a:xfrm>
            <a:off x="3850443" y="0"/>
            <a:ext cx="2945659" cy="496332"/>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26D75B50-DCFB-40DD-BA7D-9BDDCD1BAE95}" type="datetimeFigureOut">
              <a:rPr lang="en-GB"/>
              <a:pPr/>
              <a:t>14/03/2022</a:t>
            </a:fld>
            <a:endParaRPr lang="en-GB"/>
          </a:p>
        </p:txBody>
      </p:sp>
      <p:sp>
        <p:nvSpPr>
          <p:cNvPr id="4" name="Footer Placeholder 3"/>
          <p:cNvSpPr>
            <a:spLocks noGrp="1"/>
          </p:cNvSpPr>
          <p:nvPr>
            <p:ph type="ftr" sz="quarter" idx="2"/>
          </p:nvPr>
        </p:nvSpPr>
        <p:spPr>
          <a:xfrm>
            <a:off x="0" y="9428583"/>
            <a:ext cx="2945659" cy="496332"/>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GB"/>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7F0F803C-1360-4412-A538-BF791DA52D8C}" type="slidenum">
              <a:rPr lang="en-GB"/>
              <a:pPr/>
              <a:t>‹#›</a:t>
            </a:fld>
            <a:endParaRPr lang="en-GB"/>
          </a:p>
        </p:txBody>
      </p:sp>
    </p:spTree>
    <p:extLst>
      <p:ext uri="{BB962C8B-B14F-4D97-AF65-F5344CB8AC3E}">
        <p14:creationId xmlns:p14="http://schemas.microsoft.com/office/powerpoint/2010/main" val="1813473097"/>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r>
              <a:rPr lang="en-GB" smtClean="0"/>
              <a:t>ERC-COG-2013   PE6-614717- EvoConnectionism-Watson</a:t>
            </a:r>
            <a:endParaRPr lang="en-GB"/>
          </a:p>
        </p:txBody>
      </p:sp>
      <p:sp>
        <p:nvSpPr>
          <p:cNvPr id="3" name="Date Placeholder 2"/>
          <p:cNvSpPr>
            <a:spLocks noGrp="1"/>
          </p:cNvSpPr>
          <p:nvPr>
            <p:ph type="dt" idx="1"/>
          </p:nvPr>
        </p:nvSpPr>
        <p:spPr>
          <a:xfrm>
            <a:off x="3850443" y="0"/>
            <a:ext cx="2945659" cy="496332"/>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A7F358-83C3-46A1-81A1-43E64B214ED6}" type="datetimeFigureOut">
              <a:rPr lang="en-GB"/>
              <a:pPr/>
              <a:t>14/03/2022</a:t>
            </a:fld>
            <a:endParaRPr lang="en-GB"/>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en-GB" noProof="0" smtClean="0"/>
          </a:p>
        </p:txBody>
      </p:sp>
      <p:sp>
        <p:nvSpPr>
          <p:cNvPr id="5" name="Notes Placeholder 4"/>
          <p:cNvSpPr>
            <a:spLocks noGrp="1"/>
          </p:cNvSpPr>
          <p:nvPr>
            <p:ph type="body" sz="quarter" idx="3"/>
          </p:nvPr>
        </p:nvSpPr>
        <p:spPr>
          <a:xfrm>
            <a:off x="679768" y="4715153"/>
            <a:ext cx="5438140" cy="4466987"/>
          </a:xfrm>
          <a:prstGeom prst="rect">
            <a:avLst/>
          </a:prstGeom>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smtClean="0"/>
          </a:p>
        </p:txBody>
      </p:sp>
      <p:sp>
        <p:nvSpPr>
          <p:cNvPr id="6" name="Footer Placeholder 5"/>
          <p:cNvSpPr>
            <a:spLocks noGrp="1"/>
          </p:cNvSpPr>
          <p:nvPr>
            <p:ph type="ftr" sz="quarter" idx="4"/>
          </p:nvPr>
        </p:nvSpPr>
        <p:spPr>
          <a:xfrm>
            <a:off x="0" y="9428583"/>
            <a:ext cx="2945659" cy="496332"/>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GB"/>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98E71D68-3B55-49F8-AF8E-C5956B18DA7D}" type="slidenum">
              <a:rPr lang="en-GB"/>
              <a:pPr/>
              <a:t>‹#›</a:t>
            </a:fld>
            <a:endParaRPr lang="en-GB"/>
          </a:p>
        </p:txBody>
      </p:sp>
    </p:spTree>
    <p:extLst>
      <p:ext uri="{BB962C8B-B14F-4D97-AF65-F5344CB8AC3E}">
        <p14:creationId xmlns:p14="http://schemas.microsoft.com/office/powerpoint/2010/main" val="1897634440"/>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15742D-9F3D-4C00-A65C-5542ADDE8B2B}" type="slidenum">
              <a:rPr lang="en-GB"/>
              <a:pPr/>
              <a:t>1</a:t>
            </a:fld>
            <a:endParaRPr lang="en-GB"/>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p:txBody>
          <a:bodyPr/>
          <a:lstStyle/>
          <a:p>
            <a:r>
              <a:rPr lang="en-US"/>
              <a:t>Please use the dd month yyyy format for the date for example 11 January 2008. The main title can be one or two lines long. </a:t>
            </a:r>
          </a:p>
          <a:p>
            <a:endParaRPr lang="en-GB"/>
          </a:p>
        </p:txBody>
      </p:sp>
    </p:spTree>
    <p:extLst>
      <p:ext uri="{BB962C8B-B14F-4D97-AF65-F5344CB8AC3E}">
        <p14:creationId xmlns:p14="http://schemas.microsoft.com/office/powerpoint/2010/main" val="800581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a:lstStyle/>
          <a:p>
            <a:pPr eaLnBrk="1" hangingPunct="1"/>
            <a:endParaRPr lang="en-GB" smtClean="0"/>
          </a:p>
        </p:txBody>
      </p:sp>
      <p:sp>
        <p:nvSpPr>
          <p:cNvPr id="44036" name="Slide Number Placeholder 3"/>
          <p:cNvSpPr>
            <a:spLocks noGrp="1"/>
          </p:cNvSpPr>
          <p:nvPr>
            <p:ph type="sldNum" sz="quarter" idx="5"/>
          </p:nvPr>
        </p:nvSpPr>
        <p:spPr bwMode="auto">
          <a:noFill/>
          <a:ln>
            <a:miter lim="800000"/>
            <a:headEnd/>
            <a:tailEnd/>
          </a:ln>
        </p:spPr>
        <p:txBody>
          <a:bodyPr/>
          <a:lstStyle/>
          <a:p>
            <a:fld id="{FBBDBDD7-524A-4438-B4D2-6159CA5AFF4B}" type="slidenum">
              <a:rPr lang="en-GB"/>
              <a:pPr/>
              <a:t>30</a:t>
            </a:fld>
            <a:endParaRPr lang="en-GB"/>
          </a:p>
        </p:txBody>
      </p:sp>
      <p:sp>
        <p:nvSpPr>
          <p:cNvPr id="2" name="Header Placeholder 1"/>
          <p:cNvSpPr>
            <a:spLocks noGrp="1"/>
          </p:cNvSpPr>
          <p:nvPr>
            <p:ph type="hdr" sz="quarter"/>
          </p:nvPr>
        </p:nvSpPr>
        <p:spPr/>
        <p:txBody>
          <a:bodyPr/>
          <a:lstStyle/>
          <a:p>
            <a:pPr>
              <a:defRPr/>
            </a:pPr>
            <a:r>
              <a:rPr lang="en-GB" smtClean="0"/>
              <a:t>ERC-COG-2013   PE6-614717- EvoConnectionism-Watson</a:t>
            </a:r>
            <a:endParaRPr lang="en-GB"/>
          </a:p>
        </p:txBody>
      </p:sp>
    </p:spTree>
    <p:extLst>
      <p:ext uri="{BB962C8B-B14F-4D97-AF65-F5344CB8AC3E}">
        <p14:creationId xmlns:p14="http://schemas.microsoft.com/office/powerpoint/2010/main" val="2463511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247" name="Rectangle 1031"/>
          <p:cNvSpPr>
            <a:spLocks noChangeArrowheads="1"/>
          </p:cNvSpPr>
          <p:nvPr/>
        </p:nvSpPr>
        <p:spPr bwMode="auto">
          <a:xfrm>
            <a:off x="-79375" y="3200400"/>
            <a:ext cx="9223375" cy="3657600"/>
          </a:xfrm>
          <a:prstGeom prst="rect">
            <a:avLst/>
          </a:prstGeom>
          <a:gradFill rotWithShape="0">
            <a:gsLst>
              <a:gs pos="0">
                <a:srgbClr val="014359"/>
              </a:gs>
              <a:gs pos="100000">
                <a:srgbClr val="007275"/>
              </a:gs>
            </a:gsLst>
            <a:lin ang="540000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GB"/>
          </a:p>
        </p:txBody>
      </p:sp>
      <p:sp>
        <p:nvSpPr>
          <p:cNvPr id="10248" name="Rectangle 1032"/>
          <p:cNvSpPr>
            <a:spLocks noChangeArrowheads="1"/>
          </p:cNvSpPr>
          <p:nvPr/>
        </p:nvSpPr>
        <p:spPr bwMode="auto">
          <a:xfrm>
            <a:off x="-79375" y="0"/>
            <a:ext cx="9223375" cy="3276600"/>
          </a:xfrm>
          <a:prstGeom prst="rect">
            <a:avLst/>
          </a:prstGeom>
          <a:solidFill>
            <a:srgbClr val="014359"/>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sz="2400">
              <a:latin typeface="Arial" charset="0"/>
            </a:endParaRPr>
          </a:p>
        </p:txBody>
      </p:sp>
      <p:sp>
        <p:nvSpPr>
          <p:cNvPr id="10242" name="Rectangle 1026"/>
          <p:cNvSpPr>
            <a:spLocks noGrp="1" noChangeArrowheads="1"/>
          </p:cNvSpPr>
          <p:nvPr>
            <p:ph type="ctrTitle"/>
          </p:nvPr>
        </p:nvSpPr>
        <p:spPr>
          <a:xfrm>
            <a:off x="323850" y="1700213"/>
            <a:ext cx="8496300" cy="2160587"/>
          </a:xfrm>
        </p:spPr>
        <p:txBody>
          <a:bodyPr lIns="91440"/>
          <a:lstStyle>
            <a:lvl1pPr>
              <a:defRPr sz="7500">
                <a:solidFill>
                  <a:schemeClr val="bg1"/>
                </a:solidFill>
              </a:defRPr>
            </a:lvl1pPr>
          </a:lstStyle>
          <a:p>
            <a:pPr lvl="0"/>
            <a:r>
              <a:rPr lang="en-US" noProof="0" smtClean="0"/>
              <a:t>Click to edit Master title style</a:t>
            </a:r>
            <a:endParaRPr lang="en-GB" noProof="0" smtClean="0"/>
          </a:p>
        </p:txBody>
      </p:sp>
      <p:sp>
        <p:nvSpPr>
          <p:cNvPr id="10243" name="Rectangle 1027"/>
          <p:cNvSpPr>
            <a:spLocks noGrp="1" noChangeArrowheads="1"/>
          </p:cNvSpPr>
          <p:nvPr>
            <p:ph type="subTitle" idx="1"/>
          </p:nvPr>
        </p:nvSpPr>
        <p:spPr>
          <a:xfrm>
            <a:off x="323850" y="3933825"/>
            <a:ext cx="8496300" cy="1752600"/>
          </a:xfrm>
        </p:spPr>
        <p:txBody>
          <a:bodyPr lIns="91440"/>
          <a:lstStyle>
            <a:lvl1pPr marL="0" indent="0">
              <a:buFontTx/>
              <a:buNone/>
              <a:defRPr sz="3500">
                <a:solidFill>
                  <a:schemeClr val="accent1"/>
                </a:solidFill>
              </a:defRPr>
            </a:lvl1pPr>
          </a:lstStyle>
          <a:p>
            <a:pPr lvl="0"/>
            <a:r>
              <a:rPr lang="en-US" noProof="0" smtClean="0"/>
              <a:t>Click to edit Master subtitle style</a:t>
            </a:r>
            <a:endParaRPr lang="en-GB" noProof="0" smtClean="0"/>
          </a:p>
        </p:txBody>
      </p:sp>
      <p:sp>
        <p:nvSpPr>
          <p:cNvPr id="10246" name="Rectangle 1030"/>
          <p:cNvSpPr>
            <a:spLocks noGrp="1" noChangeArrowheads="1"/>
          </p:cNvSpPr>
          <p:nvPr>
            <p:ph type="sldNum" sz="quarter" idx="4"/>
          </p:nvPr>
        </p:nvSpPr>
        <p:spPr>
          <a:xfrm>
            <a:off x="6553200" y="6245225"/>
            <a:ext cx="2133600" cy="476250"/>
          </a:xfrm>
        </p:spPr>
        <p:txBody>
          <a:bodyPr rIns="91440"/>
          <a:lstStyle>
            <a:lvl1pPr>
              <a:defRPr>
                <a:latin typeface="Arial" charset="0"/>
              </a:defRPr>
            </a:lvl1pPr>
          </a:lstStyle>
          <a:p>
            <a:fld id="{F2ED58B5-CE4A-492D-A89D-5A9FF850B99A}"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5CA9E52F-9B77-4A45-9698-6ADCE9FC5945}" type="datetime1">
              <a:rPr lang="en-GB" smtClean="0"/>
              <a:pPr/>
              <a:t>14/03/2022</a:t>
            </a:fld>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BECAEA8D-BE94-4795-8BAE-24B6B4A1C027}" type="slidenum">
              <a:rPr lang="en-GB" smtClean="0"/>
              <a:pPr/>
              <a:t>‹#›</a:t>
            </a:fld>
            <a:endParaRPr lang="en-GB"/>
          </a:p>
        </p:txBody>
      </p:sp>
    </p:spTree>
    <p:extLst>
      <p:ext uri="{BB962C8B-B14F-4D97-AF65-F5344CB8AC3E}">
        <p14:creationId xmlns:p14="http://schemas.microsoft.com/office/powerpoint/2010/main" val="1672876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6075" y="908050"/>
            <a:ext cx="2124075" cy="4906963"/>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23850" y="908050"/>
            <a:ext cx="6219825" cy="49069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31ACEA45-DDD1-46B6-BA0F-55CBDB1B9E1A}" type="datetime1">
              <a:rPr lang="en-GB" smtClean="0"/>
              <a:pPr/>
              <a:t>14/03/2022</a:t>
            </a:fld>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4AFF683F-BAEF-4450-B96E-A5880A8D4F00}" type="slidenum">
              <a:rPr lang="en-GB" smtClean="0"/>
              <a:pPr/>
              <a:t>‹#›</a:t>
            </a:fld>
            <a:endParaRPr lang="en-GB"/>
          </a:p>
        </p:txBody>
      </p:sp>
    </p:spTree>
    <p:extLst>
      <p:ext uri="{BB962C8B-B14F-4D97-AF65-F5344CB8AC3E}">
        <p14:creationId xmlns:p14="http://schemas.microsoft.com/office/powerpoint/2010/main" val="1825737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323850" y="908050"/>
            <a:ext cx="8496300" cy="649288"/>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323850" y="1700213"/>
            <a:ext cx="417195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hart Placeholder 3"/>
          <p:cNvSpPr>
            <a:spLocks noGrp="1"/>
          </p:cNvSpPr>
          <p:nvPr>
            <p:ph type="chart" sz="half" idx="2"/>
          </p:nvPr>
        </p:nvSpPr>
        <p:spPr>
          <a:xfrm>
            <a:off x="4648200" y="1700213"/>
            <a:ext cx="4171950" cy="4114800"/>
          </a:xfrm>
        </p:spPr>
        <p:txBody>
          <a:bodyPr/>
          <a:lstStyle/>
          <a:p>
            <a:r>
              <a:rPr lang="en-US" smtClean="0"/>
              <a:t>Click icon to add chart</a:t>
            </a:r>
            <a:endParaRPr lang="en-GB"/>
          </a:p>
        </p:txBody>
      </p:sp>
      <p:sp>
        <p:nvSpPr>
          <p:cNvPr id="5" name="Date Placeholder 4"/>
          <p:cNvSpPr>
            <a:spLocks noGrp="1"/>
          </p:cNvSpPr>
          <p:nvPr>
            <p:ph type="dt" sz="half" idx="10"/>
          </p:nvPr>
        </p:nvSpPr>
        <p:spPr>
          <a:xfrm>
            <a:off x="685800" y="6248400"/>
            <a:ext cx="1905000" cy="457200"/>
          </a:xfrm>
        </p:spPr>
        <p:txBody>
          <a:bodyPr/>
          <a:lstStyle>
            <a:lvl1pPr>
              <a:defRPr/>
            </a:lvl1pPr>
          </a:lstStyle>
          <a:p>
            <a:fld id="{F8364E50-6284-4B3C-A0F2-F3D3E2D4B66B}" type="datetime1">
              <a:rPr lang="en-GB" smtClean="0"/>
              <a:pPr/>
              <a:t>14/03/2022</a:t>
            </a:fld>
            <a:endParaRPr lang="en-GB"/>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GB"/>
          </a:p>
        </p:txBody>
      </p:sp>
      <p:sp>
        <p:nvSpPr>
          <p:cNvPr id="7" name="Slide Number Placeholder 6"/>
          <p:cNvSpPr>
            <a:spLocks noGrp="1"/>
          </p:cNvSpPr>
          <p:nvPr>
            <p:ph type="sldNum" sz="quarter" idx="12"/>
          </p:nvPr>
        </p:nvSpPr>
        <p:spPr>
          <a:xfrm>
            <a:off x="6877050" y="6308725"/>
            <a:ext cx="1905000" cy="457200"/>
          </a:xfrm>
        </p:spPr>
        <p:txBody>
          <a:bodyPr/>
          <a:lstStyle>
            <a:lvl1pPr>
              <a:defRPr/>
            </a:lvl1pPr>
          </a:lstStyle>
          <a:p>
            <a:fld id="{A07D9D7C-4284-4B0C-B8DA-71351D494C0D}" type="slidenum">
              <a:rPr lang="en-GB" smtClean="0"/>
              <a:pPr/>
              <a:t>‹#›</a:t>
            </a:fld>
            <a:endParaRPr lang="en-GB"/>
          </a:p>
        </p:txBody>
      </p:sp>
    </p:spTree>
    <p:extLst>
      <p:ext uri="{BB962C8B-B14F-4D97-AF65-F5344CB8AC3E}">
        <p14:creationId xmlns:p14="http://schemas.microsoft.com/office/powerpoint/2010/main" val="3421577732"/>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23850" y="908050"/>
            <a:ext cx="8496300" cy="649288"/>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323850" y="1700213"/>
            <a:ext cx="8496300" cy="4114800"/>
          </a:xfrm>
        </p:spPr>
        <p:txBody>
          <a:bodyPr/>
          <a:lstStyle/>
          <a:p>
            <a:r>
              <a:rPr lang="en-US" smtClean="0"/>
              <a:t>Click icon to add table</a:t>
            </a:r>
            <a:endParaRPr lang="en-GB"/>
          </a:p>
        </p:txBody>
      </p:sp>
      <p:sp>
        <p:nvSpPr>
          <p:cNvPr id="4" name="Date Placeholder 3"/>
          <p:cNvSpPr>
            <a:spLocks noGrp="1"/>
          </p:cNvSpPr>
          <p:nvPr>
            <p:ph type="dt" sz="half" idx="10"/>
          </p:nvPr>
        </p:nvSpPr>
        <p:spPr>
          <a:xfrm>
            <a:off x="685800" y="6248400"/>
            <a:ext cx="1905000" cy="457200"/>
          </a:xfrm>
        </p:spPr>
        <p:txBody>
          <a:bodyPr/>
          <a:lstStyle>
            <a:lvl1pPr>
              <a:defRPr/>
            </a:lvl1pPr>
          </a:lstStyle>
          <a:p>
            <a:fld id="{F8364E50-6284-4B3C-A0F2-F3D3E2D4B66B}" type="datetime1">
              <a:rPr lang="en-GB" smtClean="0"/>
              <a:pPr/>
              <a:t>14/03/2022</a:t>
            </a:fld>
            <a:endParaRPr lang="en-GB"/>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endParaRPr lang="en-GB"/>
          </a:p>
        </p:txBody>
      </p:sp>
      <p:sp>
        <p:nvSpPr>
          <p:cNvPr id="6" name="Slide Number Placeholder 5"/>
          <p:cNvSpPr>
            <a:spLocks noGrp="1"/>
          </p:cNvSpPr>
          <p:nvPr>
            <p:ph type="sldNum" sz="quarter" idx="12"/>
          </p:nvPr>
        </p:nvSpPr>
        <p:spPr>
          <a:xfrm>
            <a:off x="6877050" y="6308725"/>
            <a:ext cx="1905000" cy="457200"/>
          </a:xfrm>
        </p:spPr>
        <p:txBody>
          <a:bodyPr/>
          <a:lstStyle>
            <a:lvl1pPr>
              <a:defRPr/>
            </a:lvl1pPr>
          </a:lstStyle>
          <a:p>
            <a:fld id="{A07D9D7C-4284-4B0C-B8DA-71351D494C0D}" type="slidenum">
              <a:rPr lang="en-GB" smtClean="0"/>
              <a:pPr/>
              <a:t>‹#›</a:t>
            </a:fld>
            <a:endParaRPr lang="en-GB"/>
          </a:p>
        </p:txBody>
      </p:sp>
    </p:spTree>
    <p:extLst>
      <p:ext uri="{BB962C8B-B14F-4D97-AF65-F5344CB8AC3E}">
        <p14:creationId xmlns:p14="http://schemas.microsoft.com/office/powerpoint/2010/main" val="366360949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188640"/>
            <a:ext cx="8568952" cy="914400"/>
          </a:xfrm>
        </p:spPr>
        <p:txBody>
          <a:bodyPr/>
          <a:lstStyle/>
          <a:p>
            <a:r>
              <a:rPr lang="en-US" dirty="0" smtClean="0"/>
              <a:t>Click to edit Master title style</a:t>
            </a:r>
            <a:endParaRPr lang="en-GB" dirty="0"/>
          </a:p>
        </p:txBody>
      </p:sp>
      <p:sp>
        <p:nvSpPr>
          <p:cNvPr id="7" name="Text Placeholder 6"/>
          <p:cNvSpPr>
            <a:spLocks noGrp="1"/>
          </p:cNvSpPr>
          <p:nvPr>
            <p:ph type="body" sz="quarter" idx="13"/>
          </p:nvPr>
        </p:nvSpPr>
        <p:spPr>
          <a:xfrm>
            <a:off x="250825" y="1268413"/>
            <a:ext cx="8642350" cy="5040312"/>
          </a:xfrm>
        </p:spPr>
        <p:txBody>
          <a:bodyPr/>
          <a:lstStyle>
            <a:lvl1pPr>
              <a:defRPr sz="2400">
                <a:latin typeface="Aharoni" pitchFamily="2" charset="-79"/>
                <a:cs typeface="Aharoni" pitchFamily="2" charset="-79"/>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2"/>
          <p:cNvSpPr>
            <a:spLocks noGrp="1"/>
          </p:cNvSpPr>
          <p:nvPr>
            <p:ph type="dt" sz="half" idx="14"/>
          </p:nvPr>
        </p:nvSpPr>
        <p:spPr>
          <a:xfrm>
            <a:off x="6804025" y="6308725"/>
            <a:ext cx="2133600" cy="365125"/>
          </a:xfrm>
        </p:spPr>
        <p:txBody>
          <a:bodyPr/>
          <a:lstStyle>
            <a:lvl1pPr>
              <a:defRPr/>
            </a:lvl1pPr>
          </a:lstStyle>
          <a:p>
            <a:fld id="{D21B86B4-4482-4485-BA00-EEF2869ED65B}" type="datetime1">
              <a:rPr lang="en-GB"/>
              <a:pPr/>
              <a:t>14/03/2022</a:t>
            </a:fld>
            <a:endParaRPr lang="en-GB"/>
          </a:p>
        </p:txBody>
      </p:sp>
      <p:sp>
        <p:nvSpPr>
          <p:cNvPr id="5" name="Footer Placeholder 3"/>
          <p:cNvSpPr>
            <a:spLocks noGrp="1"/>
          </p:cNvSpPr>
          <p:nvPr>
            <p:ph type="ftr" sz="quarter" idx="15"/>
          </p:nvPr>
        </p:nvSpPr>
        <p:spPr>
          <a:xfrm>
            <a:off x="250825" y="6308725"/>
            <a:ext cx="4572000" cy="365125"/>
          </a:xfrm>
        </p:spPr>
        <p:txBody>
          <a:bodyPr/>
          <a:lstStyle>
            <a:lvl1pPr>
              <a:defRPr/>
            </a:lvl1pPr>
          </a:lstStyle>
          <a:p>
            <a:endParaRPr lang="en-GB"/>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295" name="Rectangle 1031"/>
          <p:cNvSpPr>
            <a:spLocks noChangeArrowheads="1"/>
          </p:cNvSpPr>
          <p:nvPr/>
        </p:nvSpPr>
        <p:spPr bwMode="auto">
          <a:xfrm>
            <a:off x="-90488" y="3200400"/>
            <a:ext cx="9234488" cy="3657600"/>
          </a:xfrm>
          <a:prstGeom prst="rect">
            <a:avLst/>
          </a:prstGeom>
          <a:gradFill rotWithShape="0">
            <a:gsLst>
              <a:gs pos="0">
                <a:srgbClr val="007275"/>
              </a:gs>
              <a:gs pos="100000">
                <a:srgbClr val="008CAC"/>
              </a:gs>
            </a:gsLst>
            <a:lin ang="540000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GB"/>
          </a:p>
        </p:txBody>
      </p:sp>
      <p:sp>
        <p:nvSpPr>
          <p:cNvPr id="12296" name="Rectangle 1032"/>
          <p:cNvSpPr>
            <a:spLocks noChangeArrowheads="1"/>
          </p:cNvSpPr>
          <p:nvPr/>
        </p:nvSpPr>
        <p:spPr bwMode="auto">
          <a:xfrm>
            <a:off x="-90488" y="0"/>
            <a:ext cx="9234488" cy="3276600"/>
          </a:xfrm>
          <a:prstGeom prst="rect">
            <a:avLst/>
          </a:prstGeom>
          <a:solidFill>
            <a:srgbClr val="007275"/>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sz="2400">
              <a:latin typeface="Arial" charset="0"/>
            </a:endParaRPr>
          </a:p>
        </p:txBody>
      </p:sp>
      <p:sp>
        <p:nvSpPr>
          <p:cNvPr id="12290" name="Rectangle 1026"/>
          <p:cNvSpPr>
            <a:spLocks noGrp="1" noChangeArrowheads="1"/>
          </p:cNvSpPr>
          <p:nvPr>
            <p:ph type="ctrTitle"/>
          </p:nvPr>
        </p:nvSpPr>
        <p:spPr>
          <a:xfrm>
            <a:off x="323850" y="1700213"/>
            <a:ext cx="8496300" cy="4105275"/>
          </a:xfrm>
        </p:spPr>
        <p:txBody>
          <a:bodyPr lIns="91440"/>
          <a:lstStyle>
            <a:lvl1pPr algn="r">
              <a:defRPr sz="7500">
                <a:solidFill>
                  <a:schemeClr val="bg1"/>
                </a:solidFill>
              </a:defRPr>
            </a:lvl1pPr>
          </a:lstStyle>
          <a:p>
            <a:pPr lvl="0"/>
            <a:r>
              <a:rPr lang="en-US" noProof="0" smtClean="0"/>
              <a:t>Click to edit Master title style</a:t>
            </a:r>
            <a:endParaRPr lang="en-GB" noProof="0" smtClean="0"/>
          </a:p>
        </p:txBody>
      </p:sp>
      <p:sp>
        <p:nvSpPr>
          <p:cNvPr id="12291" name="Rectangle 1027"/>
          <p:cNvSpPr>
            <a:spLocks noGrp="1" noChangeArrowheads="1"/>
          </p:cNvSpPr>
          <p:nvPr>
            <p:ph type="subTitle" idx="1"/>
          </p:nvPr>
        </p:nvSpPr>
        <p:spPr>
          <a:xfrm>
            <a:off x="-69850" y="7461250"/>
            <a:ext cx="69850" cy="69850"/>
          </a:xfrm>
        </p:spPr>
        <p:txBody>
          <a:bodyPr lIns="91440"/>
          <a:lstStyle>
            <a:lvl1pPr marL="0" indent="0" algn="ctr">
              <a:buFontTx/>
              <a:buNone/>
              <a:defRPr/>
            </a:lvl1pPr>
          </a:lstStyle>
          <a:p>
            <a:pPr lvl="0"/>
            <a:r>
              <a:rPr lang="en-US" noProof="0" smtClean="0"/>
              <a:t>Click to edit Master subtitle style</a:t>
            </a:r>
            <a:endParaRPr lang="en-GB" noProof="0" smtClean="0"/>
          </a:p>
        </p:txBody>
      </p:sp>
      <p:pic>
        <p:nvPicPr>
          <p:cNvPr id="12300" name="Picture 1036" descr="humanities"/>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11863" y="376238"/>
            <a:ext cx="2736850" cy="806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119DF781-8FDC-4C43-8D52-C18BABCDF9E7}" type="slidenum">
              <a:rPr lang="en-GB"/>
              <a:pPr/>
              <a:t>‹#›</a:t>
            </a:fld>
            <a:endParaRPr lang="en-GB"/>
          </a:p>
        </p:txBody>
      </p:sp>
    </p:spTree>
    <p:extLst>
      <p:ext uri="{BB962C8B-B14F-4D97-AF65-F5344CB8AC3E}">
        <p14:creationId xmlns:p14="http://schemas.microsoft.com/office/powerpoint/2010/main" val="14084867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5ED5C027-0BA2-4934-83E7-3FA6DFFF6901}" type="slidenum">
              <a:rPr lang="en-GB"/>
              <a:pPr/>
              <a:t>‹#›</a:t>
            </a:fld>
            <a:endParaRPr lang="en-GB"/>
          </a:p>
        </p:txBody>
      </p:sp>
    </p:spTree>
    <p:extLst>
      <p:ext uri="{BB962C8B-B14F-4D97-AF65-F5344CB8AC3E}">
        <p14:creationId xmlns:p14="http://schemas.microsoft.com/office/powerpoint/2010/main" val="14360708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23850" y="1700213"/>
            <a:ext cx="417195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700213"/>
            <a:ext cx="417195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769171AD-11C8-4291-9DDB-99FE307A2A27}" type="slidenum">
              <a:rPr lang="en-GB"/>
              <a:pPr/>
              <a:t>‹#›</a:t>
            </a:fld>
            <a:endParaRPr lang="en-GB"/>
          </a:p>
        </p:txBody>
      </p:sp>
    </p:spTree>
    <p:extLst>
      <p:ext uri="{BB962C8B-B14F-4D97-AF65-F5344CB8AC3E}">
        <p14:creationId xmlns:p14="http://schemas.microsoft.com/office/powerpoint/2010/main" val="25823129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a:defRPr/>
            </a:lvl1pPr>
          </a:lstStyle>
          <a:p>
            <a:endParaRPr lang="en-GB"/>
          </a:p>
        </p:txBody>
      </p:sp>
      <p:sp>
        <p:nvSpPr>
          <p:cNvPr id="8" name="Footer Placeholder 7"/>
          <p:cNvSpPr>
            <a:spLocks noGrp="1"/>
          </p:cNvSpPr>
          <p:nvPr>
            <p:ph type="ftr" sz="quarter" idx="11"/>
          </p:nvPr>
        </p:nvSpPr>
        <p:spPr/>
        <p:txBody>
          <a:bodyPr/>
          <a:lstStyle>
            <a:lvl1pPr>
              <a:defRPr/>
            </a:lvl1pPr>
          </a:lstStyle>
          <a:p>
            <a:endParaRPr lang="en-GB"/>
          </a:p>
        </p:txBody>
      </p:sp>
      <p:sp>
        <p:nvSpPr>
          <p:cNvPr id="9" name="Slide Number Placeholder 8"/>
          <p:cNvSpPr>
            <a:spLocks noGrp="1"/>
          </p:cNvSpPr>
          <p:nvPr>
            <p:ph type="sldNum" sz="quarter" idx="12"/>
          </p:nvPr>
        </p:nvSpPr>
        <p:spPr/>
        <p:txBody>
          <a:bodyPr/>
          <a:lstStyle>
            <a:lvl1pPr>
              <a:defRPr/>
            </a:lvl1pPr>
          </a:lstStyle>
          <a:p>
            <a:fld id="{151A644C-E253-4E84-B9DB-F04297FCA725}" type="slidenum">
              <a:rPr lang="en-GB"/>
              <a:pPr/>
              <a:t>‹#›</a:t>
            </a:fld>
            <a:endParaRPr lang="en-GB"/>
          </a:p>
        </p:txBody>
      </p:sp>
    </p:spTree>
    <p:extLst>
      <p:ext uri="{BB962C8B-B14F-4D97-AF65-F5344CB8AC3E}">
        <p14:creationId xmlns:p14="http://schemas.microsoft.com/office/powerpoint/2010/main" val="888499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329CEC75-0269-4ABA-A9FC-DF4A360824FA}" type="datetime1">
              <a:rPr lang="en-GB" smtClean="0"/>
              <a:pPr/>
              <a:t>14/03/2022</a:t>
            </a:fld>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15F47B36-2F3A-469E-8604-285B2B795295}" type="slidenum">
              <a:rPr lang="en-GB" smtClean="0"/>
              <a:pPr/>
              <a:t>‹#›</a:t>
            </a:fld>
            <a:endParaRPr lang="en-GB"/>
          </a:p>
        </p:txBody>
      </p:sp>
    </p:spTree>
    <p:extLst>
      <p:ext uri="{BB962C8B-B14F-4D97-AF65-F5344CB8AC3E}">
        <p14:creationId xmlns:p14="http://schemas.microsoft.com/office/powerpoint/2010/main" val="2401654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GB"/>
          </a:p>
        </p:txBody>
      </p:sp>
      <p:sp>
        <p:nvSpPr>
          <p:cNvPr id="4" name="Footer Placeholder 3"/>
          <p:cNvSpPr>
            <a:spLocks noGrp="1"/>
          </p:cNvSpPr>
          <p:nvPr>
            <p:ph type="ftr" sz="quarter" idx="11"/>
          </p:nvPr>
        </p:nvSpPr>
        <p:spPr/>
        <p:txBody>
          <a:bodyPr/>
          <a:lstStyle>
            <a:lvl1pPr>
              <a:defRPr/>
            </a:lvl1pPr>
          </a:lstStyle>
          <a:p>
            <a:endParaRPr lang="en-GB"/>
          </a:p>
        </p:txBody>
      </p:sp>
      <p:sp>
        <p:nvSpPr>
          <p:cNvPr id="5" name="Slide Number Placeholder 4"/>
          <p:cNvSpPr>
            <a:spLocks noGrp="1"/>
          </p:cNvSpPr>
          <p:nvPr>
            <p:ph type="sldNum" sz="quarter" idx="12"/>
          </p:nvPr>
        </p:nvSpPr>
        <p:spPr/>
        <p:txBody>
          <a:bodyPr/>
          <a:lstStyle>
            <a:lvl1pPr>
              <a:defRPr/>
            </a:lvl1pPr>
          </a:lstStyle>
          <a:p>
            <a:fld id="{6FBA0F1F-5DB3-4B91-8113-838B8977C2FB}" type="slidenum">
              <a:rPr lang="en-GB"/>
              <a:pPr/>
              <a:t>‹#›</a:t>
            </a:fld>
            <a:endParaRPr lang="en-GB"/>
          </a:p>
        </p:txBody>
      </p:sp>
    </p:spTree>
    <p:extLst>
      <p:ext uri="{BB962C8B-B14F-4D97-AF65-F5344CB8AC3E}">
        <p14:creationId xmlns:p14="http://schemas.microsoft.com/office/powerpoint/2010/main" val="9923271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GB"/>
          </a:p>
        </p:txBody>
      </p:sp>
      <p:sp>
        <p:nvSpPr>
          <p:cNvPr id="3" name="Footer Placeholder 2"/>
          <p:cNvSpPr>
            <a:spLocks noGrp="1"/>
          </p:cNvSpPr>
          <p:nvPr>
            <p:ph type="ftr" sz="quarter" idx="11"/>
          </p:nvPr>
        </p:nvSpPr>
        <p:spPr/>
        <p:txBody>
          <a:bodyPr/>
          <a:lstStyle>
            <a:lvl1pPr>
              <a:defRPr/>
            </a:lvl1pPr>
          </a:lstStyle>
          <a:p>
            <a:endParaRPr lang="en-GB"/>
          </a:p>
        </p:txBody>
      </p:sp>
      <p:sp>
        <p:nvSpPr>
          <p:cNvPr id="4" name="Slide Number Placeholder 3"/>
          <p:cNvSpPr>
            <a:spLocks noGrp="1"/>
          </p:cNvSpPr>
          <p:nvPr>
            <p:ph type="sldNum" sz="quarter" idx="12"/>
          </p:nvPr>
        </p:nvSpPr>
        <p:spPr/>
        <p:txBody>
          <a:bodyPr/>
          <a:lstStyle>
            <a:lvl1pPr>
              <a:defRPr/>
            </a:lvl1pPr>
          </a:lstStyle>
          <a:p>
            <a:fld id="{5CC87717-4EC3-44CA-958C-50F5D504B027}" type="slidenum">
              <a:rPr lang="en-GB"/>
              <a:pPr/>
              <a:t>‹#›</a:t>
            </a:fld>
            <a:endParaRPr lang="en-GB"/>
          </a:p>
        </p:txBody>
      </p:sp>
    </p:spTree>
    <p:extLst>
      <p:ext uri="{BB962C8B-B14F-4D97-AF65-F5344CB8AC3E}">
        <p14:creationId xmlns:p14="http://schemas.microsoft.com/office/powerpoint/2010/main" val="17902712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0A84BE61-5D85-4577-941F-2768FA74779A}" type="slidenum">
              <a:rPr lang="en-GB"/>
              <a:pPr/>
              <a:t>‹#›</a:t>
            </a:fld>
            <a:endParaRPr lang="en-GB"/>
          </a:p>
        </p:txBody>
      </p:sp>
    </p:spTree>
    <p:extLst>
      <p:ext uri="{BB962C8B-B14F-4D97-AF65-F5344CB8AC3E}">
        <p14:creationId xmlns:p14="http://schemas.microsoft.com/office/powerpoint/2010/main" val="12261044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85B1074B-3D98-4D5C-9589-F709CFF99D77}" type="slidenum">
              <a:rPr lang="en-GB"/>
              <a:pPr/>
              <a:t>‹#›</a:t>
            </a:fld>
            <a:endParaRPr lang="en-GB"/>
          </a:p>
        </p:txBody>
      </p:sp>
    </p:spTree>
    <p:extLst>
      <p:ext uri="{BB962C8B-B14F-4D97-AF65-F5344CB8AC3E}">
        <p14:creationId xmlns:p14="http://schemas.microsoft.com/office/powerpoint/2010/main" val="17340980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8955243F-B715-474E-80E8-CE16F8698A15}" type="slidenum">
              <a:rPr lang="en-GB"/>
              <a:pPr/>
              <a:t>‹#›</a:t>
            </a:fld>
            <a:endParaRPr lang="en-GB"/>
          </a:p>
        </p:txBody>
      </p:sp>
    </p:spTree>
    <p:extLst>
      <p:ext uri="{BB962C8B-B14F-4D97-AF65-F5344CB8AC3E}">
        <p14:creationId xmlns:p14="http://schemas.microsoft.com/office/powerpoint/2010/main" val="23491611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6075" y="908050"/>
            <a:ext cx="2124075" cy="53181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23850" y="908050"/>
            <a:ext cx="6219825" cy="5318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2F5C5376-B186-4D3D-8525-A3ED8DBCE6E5}" type="slidenum">
              <a:rPr lang="en-GB"/>
              <a:pPr/>
              <a:t>‹#›</a:t>
            </a:fld>
            <a:endParaRPr lang="en-GB"/>
          </a:p>
        </p:txBody>
      </p:sp>
    </p:spTree>
    <p:extLst>
      <p:ext uri="{BB962C8B-B14F-4D97-AF65-F5344CB8AC3E}">
        <p14:creationId xmlns:p14="http://schemas.microsoft.com/office/powerpoint/2010/main" val="18111504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Tree>
    <p:extLst>
      <p:ext uri="{BB962C8B-B14F-4D97-AF65-F5344CB8AC3E}">
        <p14:creationId xmlns:p14="http://schemas.microsoft.com/office/powerpoint/2010/main" val="15134575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Tree>
    <p:extLst>
      <p:ext uri="{BB962C8B-B14F-4D97-AF65-F5344CB8AC3E}">
        <p14:creationId xmlns:p14="http://schemas.microsoft.com/office/powerpoint/2010/main" val="5063594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Tree>
    <p:extLst>
      <p:ext uri="{BB962C8B-B14F-4D97-AF65-F5344CB8AC3E}">
        <p14:creationId xmlns:p14="http://schemas.microsoft.com/office/powerpoint/2010/main" val="19942721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23850" y="1700213"/>
            <a:ext cx="417195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700213"/>
            <a:ext cx="417195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Tree>
    <p:extLst>
      <p:ext uri="{BB962C8B-B14F-4D97-AF65-F5344CB8AC3E}">
        <p14:creationId xmlns:p14="http://schemas.microsoft.com/office/powerpoint/2010/main" val="305704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68D6A302-062E-4960-BF73-F956DB755026}" type="datetime1">
              <a:rPr lang="en-GB" smtClean="0"/>
              <a:pPr/>
              <a:t>14/03/2022</a:t>
            </a:fld>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E8004ECB-0CCA-4501-BDDE-6BC1118404D1}" type="slidenum">
              <a:rPr lang="en-GB" smtClean="0"/>
              <a:pPr/>
              <a:t>‹#›</a:t>
            </a:fld>
            <a:endParaRPr lang="en-GB"/>
          </a:p>
        </p:txBody>
      </p:sp>
    </p:spTree>
    <p:extLst>
      <p:ext uri="{BB962C8B-B14F-4D97-AF65-F5344CB8AC3E}">
        <p14:creationId xmlns:p14="http://schemas.microsoft.com/office/powerpoint/2010/main" val="22904311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a:defRPr/>
            </a:lvl1pPr>
          </a:lstStyle>
          <a:p>
            <a:endParaRPr lang="en-GB"/>
          </a:p>
        </p:txBody>
      </p:sp>
      <p:sp>
        <p:nvSpPr>
          <p:cNvPr id="8" name="Footer Placeholder 7"/>
          <p:cNvSpPr>
            <a:spLocks noGrp="1"/>
          </p:cNvSpPr>
          <p:nvPr>
            <p:ph type="ftr" sz="quarter" idx="11"/>
          </p:nvPr>
        </p:nvSpPr>
        <p:spPr/>
        <p:txBody>
          <a:bodyPr/>
          <a:lstStyle>
            <a:lvl1pPr>
              <a:defRPr/>
            </a:lvl1pPr>
          </a:lstStyle>
          <a:p>
            <a:endParaRPr lang="en-GB"/>
          </a:p>
        </p:txBody>
      </p:sp>
    </p:spTree>
    <p:extLst>
      <p:ext uri="{BB962C8B-B14F-4D97-AF65-F5344CB8AC3E}">
        <p14:creationId xmlns:p14="http://schemas.microsoft.com/office/powerpoint/2010/main" val="8490149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GB"/>
          </a:p>
        </p:txBody>
      </p:sp>
      <p:sp>
        <p:nvSpPr>
          <p:cNvPr id="4" name="Footer Placeholder 3"/>
          <p:cNvSpPr>
            <a:spLocks noGrp="1"/>
          </p:cNvSpPr>
          <p:nvPr>
            <p:ph type="ftr" sz="quarter" idx="11"/>
          </p:nvPr>
        </p:nvSpPr>
        <p:spPr/>
        <p:txBody>
          <a:bodyPr/>
          <a:lstStyle>
            <a:lvl1pPr>
              <a:defRPr/>
            </a:lvl1pPr>
          </a:lstStyle>
          <a:p>
            <a:endParaRPr lang="en-GB"/>
          </a:p>
        </p:txBody>
      </p:sp>
    </p:spTree>
    <p:extLst>
      <p:ext uri="{BB962C8B-B14F-4D97-AF65-F5344CB8AC3E}">
        <p14:creationId xmlns:p14="http://schemas.microsoft.com/office/powerpoint/2010/main" val="24510209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GB"/>
          </a:p>
        </p:txBody>
      </p:sp>
      <p:sp>
        <p:nvSpPr>
          <p:cNvPr id="3" name="Footer Placeholder 2"/>
          <p:cNvSpPr>
            <a:spLocks noGrp="1"/>
          </p:cNvSpPr>
          <p:nvPr>
            <p:ph type="ftr" sz="quarter" idx="11"/>
          </p:nvPr>
        </p:nvSpPr>
        <p:spPr/>
        <p:txBody>
          <a:bodyPr/>
          <a:lstStyle>
            <a:lvl1pPr>
              <a:defRPr/>
            </a:lvl1pPr>
          </a:lstStyle>
          <a:p>
            <a:endParaRPr lang="en-GB"/>
          </a:p>
        </p:txBody>
      </p:sp>
    </p:spTree>
    <p:extLst>
      <p:ext uri="{BB962C8B-B14F-4D97-AF65-F5344CB8AC3E}">
        <p14:creationId xmlns:p14="http://schemas.microsoft.com/office/powerpoint/2010/main" val="40658024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Tree>
    <p:extLst>
      <p:ext uri="{BB962C8B-B14F-4D97-AF65-F5344CB8AC3E}">
        <p14:creationId xmlns:p14="http://schemas.microsoft.com/office/powerpoint/2010/main" val="31308729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Tree>
    <p:extLst>
      <p:ext uri="{BB962C8B-B14F-4D97-AF65-F5344CB8AC3E}">
        <p14:creationId xmlns:p14="http://schemas.microsoft.com/office/powerpoint/2010/main" val="38386439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Tree>
    <p:extLst>
      <p:ext uri="{BB962C8B-B14F-4D97-AF65-F5344CB8AC3E}">
        <p14:creationId xmlns:p14="http://schemas.microsoft.com/office/powerpoint/2010/main" val="9669066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6075" y="908050"/>
            <a:ext cx="2124075" cy="53181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23850" y="908050"/>
            <a:ext cx="6219825" cy="5318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Tree>
    <p:extLst>
      <p:ext uri="{BB962C8B-B14F-4D97-AF65-F5344CB8AC3E}">
        <p14:creationId xmlns:p14="http://schemas.microsoft.com/office/powerpoint/2010/main" val="40142799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Tree>
    <p:extLst>
      <p:ext uri="{BB962C8B-B14F-4D97-AF65-F5344CB8AC3E}">
        <p14:creationId xmlns:p14="http://schemas.microsoft.com/office/powerpoint/2010/main" val="14540189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spcBef>
                <a:spcPts val="300"/>
              </a:spcBef>
              <a:spcAft>
                <a:spcPts val="400"/>
              </a:spcAft>
              <a:defRPr/>
            </a:lvl1pPr>
            <a:lvl2pPr>
              <a:spcBef>
                <a:spcPts val="300"/>
              </a:spcBef>
              <a:spcAft>
                <a:spcPts val="0"/>
              </a:spcAft>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8632726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88164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23850" y="1700213"/>
            <a:ext cx="417195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700213"/>
            <a:ext cx="417195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a:defRPr/>
            </a:lvl1pPr>
          </a:lstStyle>
          <a:p>
            <a:fld id="{173B31FF-8357-441C-85E2-81FF29C82A20}" type="datetime1">
              <a:rPr lang="en-GB" smtClean="0"/>
              <a:pPr/>
              <a:t>14/03/2022</a:t>
            </a:fld>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478BEBC4-8373-4157-BECD-1975C4E39682}" type="slidenum">
              <a:rPr lang="en-GB" smtClean="0"/>
              <a:pPr/>
              <a:t>‹#›</a:t>
            </a:fld>
            <a:endParaRPr lang="en-GB"/>
          </a:p>
        </p:txBody>
      </p:sp>
    </p:spTree>
    <p:extLst>
      <p:ext uri="{BB962C8B-B14F-4D97-AF65-F5344CB8AC3E}">
        <p14:creationId xmlns:p14="http://schemas.microsoft.com/office/powerpoint/2010/main" val="17098142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85800" y="1276350"/>
            <a:ext cx="3810000" cy="5048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276350"/>
            <a:ext cx="3810000" cy="5048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0309811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4853442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4058645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3241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3995529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6602168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7622202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73063"/>
            <a:ext cx="1943100" cy="5951537"/>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85800" y="373063"/>
            <a:ext cx="5676900" cy="59515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40398262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373063"/>
            <a:ext cx="7772400" cy="671512"/>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685800" y="1276350"/>
            <a:ext cx="7772400" cy="5048250"/>
          </a:xfrm>
        </p:spPr>
        <p:txBody>
          <a:bodyPr/>
          <a:lstStyle/>
          <a:p>
            <a:pPr lvl="0"/>
            <a:endParaRPr lang="en-GB" noProof="0" smtClean="0"/>
          </a:p>
        </p:txBody>
      </p:sp>
    </p:spTree>
    <p:extLst>
      <p:ext uri="{BB962C8B-B14F-4D97-AF65-F5344CB8AC3E}">
        <p14:creationId xmlns:p14="http://schemas.microsoft.com/office/powerpoint/2010/main" val="4090154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a:defRPr/>
            </a:lvl1pPr>
          </a:lstStyle>
          <a:p>
            <a:fld id="{32B6A3B0-DACE-4A68-B4CC-83D2ED1869C7}" type="datetime1">
              <a:rPr lang="en-GB" smtClean="0"/>
              <a:pPr/>
              <a:t>14/03/2022</a:t>
            </a:fld>
            <a:endParaRPr lang="en-GB"/>
          </a:p>
        </p:txBody>
      </p:sp>
      <p:sp>
        <p:nvSpPr>
          <p:cNvPr id="8" name="Footer Placeholder 7"/>
          <p:cNvSpPr>
            <a:spLocks noGrp="1"/>
          </p:cNvSpPr>
          <p:nvPr>
            <p:ph type="ftr" sz="quarter" idx="11"/>
          </p:nvPr>
        </p:nvSpPr>
        <p:spPr/>
        <p:txBody>
          <a:bodyPr/>
          <a:lstStyle>
            <a:lvl1pPr>
              <a:defRPr/>
            </a:lvl1pPr>
          </a:lstStyle>
          <a:p>
            <a:endParaRPr lang="en-GB"/>
          </a:p>
        </p:txBody>
      </p:sp>
      <p:sp>
        <p:nvSpPr>
          <p:cNvPr id="9" name="Slide Number Placeholder 8"/>
          <p:cNvSpPr>
            <a:spLocks noGrp="1"/>
          </p:cNvSpPr>
          <p:nvPr>
            <p:ph type="sldNum" sz="quarter" idx="12"/>
          </p:nvPr>
        </p:nvSpPr>
        <p:spPr/>
        <p:txBody>
          <a:bodyPr/>
          <a:lstStyle>
            <a:lvl1pPr>
              <a:defRPr/>
            </a:lvl1pPr>
          </a:lstStyle>
          <a:p>
            <a:fld id="{DC797ADD-3F1C-41CC-8588-E9537CB28853}" type="slidenum">
              <a:rPr lang="en-GB" smtClean="0"/>
              <a:pPr/>
              <a:t>‹#›</a:t>
            </a:fld>
            <a:endParaRPr lang="en-GB"/>
          </a:p>
        </p:txBody>
      </p:sp>
    </p:spTree>
    <p:extLst>
      <p:ext uri="{BB962C8B-B14F-4D97-AF65-F5344CB8AC3E}">
        <p14:creationId xmlns:p14="http://schemas.microsoft.com/office/powerpoint/2010/main" val="1505598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a:lvl1pPr>
          </a:lstStyle>
          <a:p>
            <a:fld id="{E25A27DE-6950-4F3D-87BF-731D19BFF6D4}" type="datetime1">
              <a:rPr lang="en-GB" smtClean="0"/>
              <a:pPr/>
              <a:t>14/03/2022</a:t>
            </a:fld>
            <a:endParaRPr lang="en-GB"/>
          </a:p>
        </p:txBody>
      </p:sp>
      <p:sp>
        <p:nvSpPr>
          <p:cNvPr id="4" name="Footer Placeholder 3"/>
          <p:cNvSpPr>
            <a:spLocks noGrp="1"/>
          </p:cNvSpPr>
          <p:nvPr>
            <p:ph type="ftr" sz="quarter" idx="11"/>
          </p:nvPr>
        </p:nvSpPr>
        <p:spPr/>
        <p:txBody>
          <a:bodyPr/>
          <a:lstStyle>
            <a:lvl1pPr>
              <a:defRPr/>
            </a:lvl1pPr>
          </a:lstStyle>
          <a:p>
            <a:endParaRPr lang="en-GB"/>
          </a:p>
        </p:txBody>
      </p:sp>
      <p:sp>
        <p:nvSpPr>
          <p:cNvPr id="5" name="Slide Number Placeholder 4"/>
          <p:cNvSpPr>
            <a:spLocks noGrp="1"/>
          </p:cNvSpPr>
          <p:nvPr>
            <p:ph type="sldNum" sz="quarter" idx="12"/>
          </p:nvPr>
        </p:nvSpPr>
        <p:spPr/>
        <p:txBody>
          <a:bodyPr/>
          <a:lstStyle>
            <a:lvl1pPr>
              <a:defRPr/>
            </a:lvl1pPr>
          </a:lstStyle>
          <a:p>
            <a:fld id="{F06B0C4F-2DA5-4015-BDB3-961ECAB98526}" type="slidenum">
              <a:rPr lang="en-GB" smtClean="0"/>
              <a:pPr/>
              <a:t>‹#›</a:t>
            </a:fld>
            <a:endParaRPr lang="en-GB"/>
          </a:p>
        </p:txBody>
      </p:sp>
    </p:spTree>
    <p:extLst>
      <p:ext uri="{BB962C8B-B14F-4D97-AF65-F5344CB8AC3E}">
        <p14:creationId xmlns:p14="http://schemas.microsoft.com/office/powerpoint/2010/main" val="187712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7A08212-05A4-4AC9-A62A-C6E690156E2B}" type="datetime1">
              <a:rPr lang="en-GB" smtClean="0"/>
              <a:pPr/>
              <a:t>14/03/2022</a:t>
            </a:fld>
            <a:endParaRPr lang="en-GB"/>
          </a:p>
        </p:txBody>
      </p:sp>
      <p:sp>
        <p:nvSpPr>
          <p:cNvPr id="3" name="Footer Placeholder 2"/>
          <p:cNvSpPr>
            <a:spLocks noGrp="1"/>
          </p:cNvSpPr>
          <p:nvPr>
            <p:ph type="ftr" sz="quarter" idx="11"/>
          </p:nvPr>
        </p:nvSpPr>
        <p:spPr/>
        <p:txBody>
          <a:bodyPr/>
          <a:lstStyle>
            <a:lvl1pPr>
              <a:defRPr/>
            </a:lvl1pPr>
          </a:lstStyle>
          <a:p>
            <a:endParaRPr lang="en-GB"/>
          </a:p>
        </p:txBody>
      </p:sp>
      <p:sp>
        <p:nvSpPr>
          <p:cNvPr id="4" name="Slide Number Placeholder 3"/>
          <p:cNvSpPr>
            <a:spLocks noGrp="1"/>
          </p:cNvSpPr>
          <p:nvPr>
            <p:ph type="sldNum" sz="quarter" idx="12"/>
          </p:nvPr>
        </p:nvSpPr>
        <p:spPr/>
        <p:txBody>
          <a:bodyPr/>
          <a:lstStyle>
            <a:lvl1pPr>
              <a:defRPr/>
            </a:lvl1pPr>
          </a:lstStyle>
          <a:p>
            <a:fld id="{B33A9013-7CDF-42ED-8A58-95CF39B75875}" type="slidenum">
              <a:rPr lang="en-GB" smtClean="0"/>
              <a:pPr/>
              <a:t>‹#›</a:t>
            </a:fld>
            <a:endParaRPr lang="en-GB"/>
          </a:p>
        </p:txBody>
      </p:sp>
    </p:spTree>
    <p:extLst>
      <p:ext uri="{BB962C8B-B14F-4D97-AF65-F5344CB8AC3E}">
        <p14:creationId xmlns:p14="http://schemas.microsoft.com/office/powerpoint/2010/main" val="301576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9E960351-2992-4621-B579-7541F2C21E29}" type="datetime1">
              <a:rPr lang="en-GB" smtClean="0"/>
              <a:pPr/>
              <a:t>14/03/2022</a:t>
            </a:fld>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40B5C269-36E9-42AD-A486-C40F4955BF7B}" type="slidenum">
              <a:rPr lang="en-GB" smtClean="0"/>
              <a:pPr/>
              <a:t>‹#›</a:t>
            </a:fld>
            <a:endParaRPr lang="en-GB"/>
          </a:p>
        </p:txBody>
      </p:sp>
    </p:spTree>
    <p:extLst>
      <p:ext uri="{BB962C8B-B14F-4D97-AF65-F5344CB8AC3E}">
        <p14:creationId xmlns:p14="http://schemas.microsoft.com/office/powerpoint/2010/main" val="277709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087C51C3-3F6C-4434-8635-38FA84219C4E}" type="datetime1">
              <a:rPr lang="en-GB" smtClean="0"/>
              <a:pPr/>
              <a:t>14/03/2022</a:t>
            </a:fld>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AD9286AA-A5AA-407B-92BF-1C23FF0602B7}" type="slidenum">
              <a:rPr lang="en-GB" smtClean="0"/>
              <a:pPr/>
              <a:t>‹#›</a:t>
            </a:fld>
            <a:endParaRPr lang="en-GB"/>
          </a:p>
        </p:txBody>
      </p:sp>
    </p:spTree>
    <p:extLst>
      <p:ext uri="{BB962C8B-B14F-4D97-AF65-F5344CB8AC3E}">
        <p14:creationId xmlns:p14="http://schemas.microsoft.com/office/powerpoint/2010/main" val="792083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2" name="Rectangle 8"/>
          <p:cNvSpPr>
            <a:spLocks noChangeArrowheads="1"/>
          </p:cNvSpPr>
          <p:nvPr/>
        </p:nvSpPr>
        <p:spPr bwMode="auto">
          <a:xfrm>
            <a:off x="-79375" y="0"/>
            <a:ext cx="9223375" cy="381000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sz="2400">
              <a:latin typeface="Arial" charset="0"/>
            </a:endParaRPr>
          </a:p>
        </p:txBody>
      </p:sp>
      <p:sp>
        <p:nvSpPr>
          <p:cNvPr id="1033" name="Rectangle 9"/>
          <p:cNvSpPr>
            <a:spLocks noChangeArrowheads="1"/>
          </p:cNvSpPr>
          <p:nvPr/>
        </p:nvSpPr>
        <p:spPr bwMode="auto">
          <a:xfrm>
            <a:off x="-79375" y="3048000"/>
            <a:ext cx="9223375" cy="3810000"/>
          </a:xfrm>
          <a:prstGeom prst="rect">
            <a:avLst/>
          </a:prstGeom>
          <a:gradFill rotWithShape="0">
            <a:gsLst>
              <a:gs pos="0">
                <a:schemeClr val="bg1"/>
              </a:gs>
              <a:gs pos="100000">
                <a:srgbClr val="DCDEDE"/>
              </a:gs>
            </a:gsLst>
            <a:lin ang="540000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GB"/>
          </a:p>
        </p:txBody>
      </p:sp>
      <p:sp>
        <p:nvSpPr>
          <p:cNvPr id="1026" name="Rectangle 2"/>
          <p:cNvSpPr>
            <a:spLocks noGrp="1" noChangeArrowheads="1"/>
          </p:cNvSpPr>
          <p:nvPr>
            <p:ph type="title"/>
          </p:nvPr>
        </p:nvSpPr>
        <p:spPr bwMode="auto">
          <a:xfrm>
            <a:off x="323850" y="908050"/>
            <a:ext cx="8496300" cy="649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smtClean="0"/>
              <a:t>Click to edit Master title style</a:t>
            </a:r>
            <a:endParaRPr lang="en-GB" smtClean="0"/>
          </a:p>
        </p:txBody>
      </p:sp>
      <p:sp>
        <p:nvSpPr>
          <p:cNvPr id="1027" name="Rectangle 3"/>
          <p:cNvSpPr>
            <a:spLocks noGrp="1" noChangeArrowheads="1"/>
          </p:cNvSpPr>
          <p:nvPr>
            <p:ph type="body" idx="1"/>
          </p:nvPr>
        </p:nvSpPr>
        <p:spPr bwMode="auto">
          <a:xfrm>
            <a:off x="323850" y="1700213"/>
            <a:ext cx="84963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smtClean="0"/>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400">
                <a:latin typeface="Arial" charset="0"/>
              </a:defRPr>
            </a:lvl1pPr>
          </a:lstStyle>
          <a:p>
            <a:fld id="{F8364E50-6284-4B3C-A0F2-F3D3E2D4B66B}" type="datetime1">
              <a:rPr lang="en-GB" smtClean="0"/>
              <a:pPr/>
              <a:t>14/03/2022</a:t>
            </a:fld>
            <a:endParaRPr lang="en-GB"/>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400">
                <a:latin typeface="Arial" charset="0"/>
              </a:defRPr>
            </a:lvl1pPr>
          </a:lstStyle>
          <a:p>
            <a:endParaRPr lang="en-GB"/>
          </a:p>
        </p:txBody>
      </p:sp>
      <p:sp>
        <p:nvSpPr>
          <p:cNvPr id="1030" name="Rectangle 6"/>
          <p:cNvSpPr>
            <a:spLocks noGrp="1" noChangeArrowheads="1"/>
          </p:cNvSpPr>
          <p:nvPr>
            <p:ph type="sldNum" sz="quarter" idx="4"/>
          </p:nvPr>
        </p:nvSpPr>
        <p:spPr bwMode="auto">
          <a:xfrm>
            <a:off x="6877050" y="6308725"/>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0" bIns="45720" numCol="1" anchor="t" anchorCtr="0" compatLnSpc="1">
            <a:prstTxWarp prst="textNoShape">
              <a:avLst/>
            </a:prstTxWarp>
          </a:bodyPr>
          <a:lstStyle>
            <a:lvl1pPr algn="r">
              <a:defRPr sz="1400">
                <a:latin typeface="+mn-lt"/>
              </a:defRPr>
            </a:lvl1pPr>
          </a:lstStyle>
          <a:p>
            <a:fld id="{A07D9D7C-4284-4B0C-B8DA-71351D494C0D}"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4202" r:id="rId1"/>
    <p:sldLayoutId id="2147484203" r:id="rId2"/>
    <p:sldLayoutId id="2147484204" r:id="rId3"/>
    <p:sldLayoutId id="2147484205" r:id="rId4"/>
    <p:sldLayoutId id="2147484206" r:id="rId5"/>
    <p:sldLayoutId id="2147484207" r:id="rId6"/>
    <p:sldLayoutId id="2147484208" r:id="rId7"/>
    <p:sldLayoutId id="2147484209" r:id="rId8"/>
    <p:sldLayoutId id="2147484210" r:id="rId9"/>
    <p:sldLayoutId id="2147484211" r:id="rId10"/>
    <p:sldLayoutId id="2147484212" r:id="rId11"/>
    <p:sldLayoutId id="2147484213" r:id="rId12"/>
    <p:sldLayoutId id="2147484214" r:id="rId13"/>
    <p:sldLayoutId id="2147484188" r:id="rId14"/>
  </p:sldLayoutIdLst>
  <p:hf hdr="0" ftr="0" dt="0"/>
  <p:txStyles>
    <p:titleStyle>
      <a:lvl1pPr algn="l" rtl="0" eaLnBrk="1" fontAlgn="base" hangingPunct="1">
        <a:spcBef>
          <a:spcPct val="0"/>
        </a:spcBef>
        <a:spcAft>
          <a:spcPct val="0"/>
        </a:spcAft>
        <a:defRPr sz="3500">
          <a:solidFill>
            <a:schemeClr val="tx2"/>
          </a:solidFill>
          <a:latin typeface="+mj-lt"/>
          <a:ea typeface="+mj-ea"/>
          <a:cs typeface="+mj-cs"/>
        </a:defRPr>
      </a:lvl1pPr>
      <a:lvl2pPr algn="l" rtl="0" eaLnBrk="1" fontAlgn="base" hangingPunct="1">
        <a:spcBef>
          <a:spcPct val="0"/>
        </a:spcBef>
        <a:spcAft>
          <a:spcPct val="0"/>
        </a:spcAft>
        <a:defRPr sz="3500">
          <a:solidFill>
            <a:schemeClr val="tx2"/>
          </a:solidFill>
          <a:latin typeface="Georgia" pitchFamily="16" charset="0"/>
          <a:ea typeface="ＭＳ Ｐゴシック" pitchFamily="16" charset="-128"/>
        </a:defRPr>
      </a:lvl2pPr>
      <a:lvl3pPr algn="l" rtl="0" eaLnBrk="1" fontAlgn="base" hangingPunct="1">
        <a:spcBef>
          <a:spcPct val="0"/>
        </a:spcBef>
        <a:spcAft>
          <a:spcPct val="0"/>
        </a:spcAft>
        <a:defRPr sz="3500">
          <a:solidFill>
            <a:schemeClr val="tx2"/>
          </a:solidFill>
          <a:latin typeface="Georgia" pitchFamily="16" charset="0"/>
          <a:ea typeface="ＭＳ Ｐゴシック" pitchFamily="16" charset="-128"/>
        </a:defRPr>
      </a:lvl3pPr>
      <a:lvl4pPr algn="l" rtl="0" eaLnBrk="1" fontAlgn="base" hangingPunct="1">
        <a:spcBef>
          <a:spcPct val="0"/>
        </a:spcBef>
        <a:spcAft>
          <a:spcPct val="0"/>
        </a:spcAft>
        <a:defRPr sz="3500">
          <a:solidFill>
            <a:schemeClr val="tx2"/>
          </a:solidFill>
          <a:latin typeface="Georgia" pitchFamily="16" charset="0"/>
          <a:ea typeface="ＭＳ Ｐゴシック" pitchFamily="16" charset="-128"/>
        </a:defRPr>
      </a:lvl4pPr>
      <a:lvl5pPr algn="l" rtl="0" eaLnBrk="1" fontAlgn="base" hangingPunct="1">
        <a:spcBef>
          <a:spcPct val="0"/>
        </a:spcBef>
        <a:spcAft>
          <a:spcPct val="0"/>
        </a:spcAft>
        <a:defRPr sz="3500">
          <a:solidFill>
            <a:schemeClr val="tx2"/>
          </a:solidFill>
          <a:latin typeface="Georgia" pitchFamily="16" charset="0"/>
          <a:ea typeface="ＭＳ Ｐゴシック" pitchFamily="16" charset="-128"/>
        </a:defRPr>
      </a:lvl5pPr>
      <a:lvl6pPr marL="457200" algn="l" rtl="0" eaLnBrk="1" fontAlgn="base" hangingPunct="1">
        <a:spcBef>
          <a:spcPct val="0"/>
        </a:spcBef>
        <a:spcAft>
          <a:spcPct val="0"/>
        </a:spcAft>
        <a:defRPr sz="3500">
          <a:solidFill>
            <a:schemeClr val="tx2"/>
          </a:solidFill>
          <a:latin typeface="Georgia" pitchFamily="16" charset="0"/>
          <a:ea typeface="ＭＳ Ｐゴシック" pitchFamily="16" charset="-128"/>
        </a:defRPr>
      </a:lvl6pPr>
      <a:lvl7pPr marL="914400" algn="l" rtl="0" eaLnBrk="1" fontAlgn="base" hangingPunct="1">
        <a:spcBef>
          <a:spcPct val="0"/>
        </a:spcBef>
        <a:spcAft>
          <a:spcPct val="0"/>
        </a:spcAft>
        <a:defRPr sz="3500">
          <a:solidFill>
            <a:schemeClr val="tx2"/>
          </a:solidFill>
          <a:latin typeface="Georgia" pitchFamily="16" charset="0"/>
          <a:ea typeface="ＭＳ Ｐゴシック" pitchFamily="16" charset="-128"/>
        </a:defRPr>
      </a:lvl7pPr>
      <a:lvl8pPr marL="1371600" algn="l" rtl="0" eaLnBrk="1" fontAlgn="base" hangingPunct="1">
        <a:spcBef>
          <a:spcPct val="0"/>
        </a:spcBef>
        <a:spcAft>
          <a:spcPct val="0"/>
        </a:spcAft>
        <a:defRPr sz="3500">
          <a:solidFill>
            <a:schemeClr val="tx2"/>
          </a:solidFill>
          <a:latin typeface="Georgia" pitchFamily="16" charset="0"/>
          <a:ea typeface="ＭＳ Ｐゴシック" pitchFamily="16" charset="-128"/>
        </a:defRPr>
      </a:lvl8pPr>
      <a:lvl9pPr marL="1828800" algn="l" rtl="0" eaLnBrk="1" fontAlgn="base" hangingPunct="1">
        <a:spcBef>
          <a:spcPct val="0"/>
        </a:spcBef>
        <a:spcAft>
          <a:spcPct val="0"/>
        </a:spcAft>
        <a:defRPr sz="3500">
          <a:solidFill>
            <a:schemeClr val="tx2"/>
          </a:solidFill>
          <a:latin typeface="Georgia" pitchFamily="16" charset="0"/>
          <a:ea typeface="ＭＳ Ｐゴシック" pitchFamily="16" charset="-128"/>
        </a:defRPr>
      </a:lvl9pPr>
    </p:titleStyle>
    <p:bodyStyle>
      <a:lvl1pPr marL="342900" indent="-342900" algn="l" rtl="0" eaLnBrk="1" fontAlgn="base" hangingPunct="1">
        <a:spcBef>
          <a:spcPct val="0"/>
        </a:spcBef>
        <a:spcAft>
          <a:spcPct val="70000"/>
        </a:spcAft>
        <a:buChar char="•"/>
        <a:defRPr sz="2400">
          <a:solidFill>
            <a:schemeClr val="tx1"/>
          </a:solidFill>
          <a:latin typeface="+mn-lt"/>
          <a:ea typeface="+mn-ea"/>
          <a:cs typeface="+mn-cs"/>
        </a:defRPr>
      </a:lvl1pPr>
      <a:lvl2pPr marL="811213" indent="-288925" algn="l" rtl="0" eaLnBrk="1" fontAlgn="base" hangingPunct="1">
        <a:lnSpc>
          <a:spcPct val="90000"/>
        </a:lnSpc>
        <a:spcBef>
          <a:spcPct val="0"/>
        </a:spcBef>
        <a:spcAft>
          <a:spcPct val="50000"/>
        </a:spcAft>
        <a:buChar char="–"/>
        <a:defRPr sz="2400">
          <a:solidFill>
            <a:schemeClr val="tx1"/>
          </a:solidFill>
          <a:latin typeface="+mn-lt"/>
          <a:ea typeface="+mn-ea"/>
        </a:defRPr>
      </a:lvl2pPr>
      <a:lvl3pPr marL="1219200" indent="-228600" algn="l" rtl="0" eaLnBrk="1" fontAlgn="base" hangingPunct="1">
        <a:lnSpc>
          <a:spcPct val="90000"/>
        </a:lnSpc>
        <a:spcBef>
          <a:spcPct val="20000"/>
        </a:spcBef>
        <a:spcAft>
          <a:spcPct val="0"/>
        </a:spcAft>
        <a:buChar char="•"/>
        <a:defRPr sz="2400">
          <a:solidFill>
            <a:schemeClr val="tx1"/>
          </a:solidFill>
          <a:latin typeface="+mn-lt"/>
          <a:ea typeface="+mn-ea"/>
        </a:defRPr>
      </a:lvl3pPr>
      <a:lvl4pPr marL="1627188" indent="-228600" algn="l" rtl="0" eaLnBrk="1" fontAlgn="base" hangingPunct="1">
        <a:lnSpc>
          <a:spcPct val="90000"/>
        </a:lnSpc>
        <a:spcBef>
          <a:spcPct val="20000"/>
        </a:spcBef>
        <a:spcAft>
          <a:spcPct val="0"/>
        </a:spcAft>
        <a:buChar char="–"/>
        <a:defRPr sz="2400">
          <a:solidFill>
            <a:schemeClr val="tx1"/>
          </a:solidFill>
          <a:latin typeface="+mn-lt"/>
          <a:ea typeface="+mn-ea"/>
        </a:defRPr>
      </a:lvl4pPr>
      <a:lvl5pPr marL="2057400" indent="-228600" algn="l" rtl="0" eaLnBrk="1" fontAlgn="base" hangingPunct="1">
        <a:lnSpc>
          <a:spcPct val="90000"/>
        </a:lnSpc>
        <a:spcBef>
          <a:spcPct val="20000"/>
        </a:spcBef>
        <a:spcAft>
          <a:spcPct val="0"/>
        </a:spcAft>
        <a:buChar char="»"/>
        <a:defRPr sz="2400">
          <a:solidFill>
            <a:schemeClr val="tx1"/>
          </a:solidFill>
          <a:latin typeface="+mn-lt"/>
          <a:ea typeface="+mn-ea"/>
        </a:defRPr>
      </a:lvl5pPr>
      <a:lvl6pPr marL="2514600" indent="-228600" algn="l" rtl="0" eaLnBrk="1" fontAlgn="base" hangingPunct="1">
        <a:lnSpc>
          <a:spcPct val="90000"/>
        </a:lnSpc>
        <a:spcBef>
          <a:spcPct val="20000"/>
        </a:spcBef>
        <a:spcAft>
          <a:spcPct val="0"/>
        </a:spcAft>
        <a:buChar char="»"/>
        <a:defRPr sz="2400">
          <a:solidFill>
            <a:schemeClr val="tx1"/>
          </a:solidFill>
          <a:latin typeface="+mn-lt"/>
          <a:ea typeface="+mn-ea"/>
        </a:defRPr>
      </a:lvl6pPr>
      <a:lvl7pPr marL="2971800" indent="-228600" algn="l" rtl="0" eaLnBrk="1" fontAlgn="base" hangingPunct="1">
        <a:lnSpc>
          <a:spcPct val="90000"/>
        </a:lnSpc>
        <a:spcBef>
          <a:spcPct val="20000"/>
        </a:spcBef>
        <a:spcAft>
          <a:spcPct val="0"/>
        </a:spcAft>
        <a:buChar char="»"/>
        <a:defRPr sz="2400">
          <a:solidFill>
            <a:schemeClr val="tx1"/>
          </a:solidFill>
          <a:latin typeface="+mn-lt"/>
          <a:ea typeface="+mn-ea"/>
        </a:defRPr>
      </a:lvl7pPr>
      <a:lvl8pPr marL="3429000" indent="-228600" algn="l" rtl="0" eaLnBrk="1" fontAlgn="base" hangingPunct="1">
        <a:lnSpc>
          <a:spcPct val="90000"/>
        </a:lnSpc>
        <a:spcBef>
          <a:spcPct val="20000"/>
        </a:spcBef>
        <a:spcAft>
          <a:spcPct val="0"/>
        </a:spcAft>
        <a:buChar char="»"/>
        <a:defRPr sz="2400">
          <a:solidFill>
            <a:schemeClr val="tx1"/>
          </a:solidFill>
          <a:latin typeface="+mn-lt"/>
          <a:ea typeface="+mn-ea"/>
        </a:defRPr>
      </a:lvl8pPr>
      <a:lvl9pPr marL="3886200" indent="-228600" algn="l" rtl="0" eaLnBrk="1" fontAlgn="base" hangingPunct="1">
        <a:lnSpc>
          <a:spcPct val="90000"/>
        </a:lnSpc>
        <a:spcBef>
          <a:spcPct val="20000"/>
        </a:spcBef>
        <a:spcAft>
          <a:spcPct val="0"/>
        </a:spcAft>
        <a:buChar char="»"/>
        <a:defRPr sz="2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323850" y="908050"/>
            <a:ext cx="8496300" cy="6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p>
            <a:pPr lvl="0"/>
            <a:r>
              <a:rPr lang="en-US" smtClean="0"/>
              <a:t>Click to edit Master title style</a:t>
            </a:r>
            <a:endParaRPr lang="en-GB" smtClean="0"/>
          </a:p>
        </p:txBody>
      </p:sp>
      <p:sp>
        <p:nvSpPr>
          <p:cNvPr id="11267" name="Rectangle 3"/>
          <p:cNvSpPr>
            <a:spLocks noGrp="1" noChangeArrowheads="1"/>
          </p:cNvSpPr>
          <p:nvPr>
            <p:ph type="body" idx="1"/>
          </p:nvPr>
        </p:nvSpPr>
        <p:spPr bwMode="auto">
          <a:xfrm>
            <a:off x="323850" y="1700213"/>
            <a:ext cx="84963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smtClean="0"/>
          </a:p>
        </p:txBody>
      </p:sp>
      <p:sp>
        <p:nvSpPr>
          <p:cNvPr id="1126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latin typeface="Arial" charset="0"/>
              </a:defRPr>
            </a:lvl1pPr>
          </a:lstStyle>
          <a:p>
            <a:endParaRPr lang="en-GB"/>
          </a:p>
        </p:txBody>
      </p:sp>
      <p:sp>
        <p:nvSpPr>
          <p:cNvPr id="1126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Arial" charset="0"/>
              </a:defRPr>
            </a:lvl1pPr>
          </a:lstStyle>
          <a:p>
            <a:endParaRPr lang="en-GB"/>
          </a:p>
        </p:txBody>
      </p:sp>
      <p:sp>
        <p:nvSpPr>
          <p:cNvPr id="11270" name="Rectangle 6"/>
          <p:cNvSpPr>
            <a:spLocks noGrp="1" noChangeArrowheads="1"/>
          </p:cNvSpPr>
          <p:nvPr>
            <p:ph type="sldNum" sz="quarter" idx="4"/>
          </p:nvPr>
        </p:nvSpPr>
        <p:spPr bwMode="auto">
          <a:xfrm>
            <a:off x="6642100" y="63087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0" bIns="45720" numCol="1" anchor="t" anchorCtr="0" compatLnSpc="1">
            <a:prstTxWarp prst="textNoShape">
              <a:avLst/>
            </a:prstTxWarp>
          </a:bodyPr>
          <a:lstStyle>
            <a:lvl1pPr algn="r">
              <a:defRPr sz="1400">
                <a:latin typeface="+mn-lt"/>
              </a:defRPr>
            </a:lvl1pPr>
          </a:lstStyle>
          <a:p>
            <a:fld id="{8F6EB8E9-A662-4F9A-BC1A-8CFEAC3AAFBD}" type="slidenum">
              <a:rPr lang="en-GB"/>
              <a:pPr/>
              <a:t>‹#›</a:t>
            </a:fld>
            <a:endParaRPr lang="en-GB"/>
          </a:p>
        </p:txBody>
      </p:sp>
      <p:pic>
        <p:nvPicPr>
          <p:cNvPr id="11277" name="Picture 13" descr="humanities"/>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88125" y="295275"/>
            <a:ext cx="2160588" cy="6350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 id="2147484226" r:id="rId11"/>
  </p:sldLayoutIdLst>
  <p:hf hdr="0" ftr="0" dt="0"/>
  <p:txStyles>
    <p:titleStyle>
      <a:lvl1pPr algn="l" rtl="0" eaLnBrk="1" fontAlgn="base" hangingPunct="1">
        <a:spcBef>
          <a:spcPct val="0"/>
        </a:spcBef>
        <a:spcAft>
          <a:spcPct val="0"/>
        </a:spcAft>
        <a:defRPr sz="3500">
          <a:solidFill>
            <a:schemeClr val="tx2"/>
          </a:solidFill>
          <a:latin typeface="+mj-lt"/>
          <a:ea typeface="+mj-ea"/>
          <a:cs typeface="+mj-cs"/>
        </a:defRPr>
      </a:lvl1pPr>
      <a:lvl2pPr algn="l" rtl="0" eaLnBrk="1" fontAlgn="base" hangingPunct="1">
        <a:spcBef>
          <a:spcPct val="0"/>
        </a:spcBef>
        <a:spcAft>
          <a:spcPct val="0"/>
        </a:spcAft>
        <a:defRPr sz="3500">
          <a:solidFill>
            <a:schemeClr val="tx2"/>
          </a:solidFill>
          <a:latin typeface="Georgia" pitchFamily="16" charset="0"/>
        </a:defRPr>
      </a:lvl2pPr>
      <a:lvl3pPr algn="l" rtl="0" eaLnBrk="1" fontAlgn="base" hangingPunct="1">
        <a:spcBef>
          <a:spcPct val="0"/>
        </a:spcBef>
        <a:spcAft>
          <a:spcPct val="0"/>
        </a:spcAft>
        <a:defRPr sz="3500">
          <a:solidFill>
            <a:schemeClr val="tx2"/>
          </a:solidFill>
          <a:latin typeface="Georgia" pitchFamily="16" charset="0"/>
        </a:defRPr>
      </a:lvl3pPr>
      <a:lvl4pPr algn="l" rtl="0" eaLnBrk="1" fontAlgn="base" hangingPunct="1">
        <a:spcBef>
          <a:spcPct val="0"/>
        </a:spcBef>
        <a:spcAft>
          <a:spcPct val="0"/>
        </a:spcAft>
        <a:defRPr sz="3500">
          <a:solidFill>
            <a:schemeClr val="tx2"/>
          </a:solidFill>
          <a:latin typeface="Georgia" pitchFamily="16" charset="0"/>
        </a:defRPr>
      </a:lvl4pPr>
      <a:lvl5pPr algn="l" rtl="0" eaLnBrk="1" fontAlgn="base" hangingPunct="1">
        <a:spcBef>
          <a:spcPct val="0"/>
        </a:spcBef>
        <a:spcAft>
          <a:spcPct val="0"/>
        </a:spcAft>
        <a:defRPr sz="3500">
          <a:solidFill>
            <a:schemeClr val="tx2"/>
          </a:solidFill>
          <a:latin typeface="Georgia" pitchFamily="16" charset="0"/>
        </a:defRPr>
      </a:lvl5pPr>
      <a:lvl6pPr marL="457200" algn="l" rtl="0" eaLnBrk="1" fontAlgn="base" hangingPunct="1">
        <a:spcBef>
          <a:spcPct val="0"/>
        </a:spcBef>
        <a:spcAft>
          <a:spcPct val="0"/>
        </a:spcAft>
        <a:defRPr sz="3500">
          <a:solidFill>
            <a:schemeClr val="tx2"/>
          </a:solidFill>
          <a:latin typeface="Georgia" pitchFamily="16" charset="0"/>
        </a:defRPr>
      </a:lvl6pPr>
      <a:lvl7pPr marL="914400" algn="l" rtl="0" eaLnBrk="1" fontAlgn="base" hangingPunct="1">
        <a:spcBef>
          <a:spcPct val="0"/>
        </a:spcBef>
        <a:spcAft>
          <a:spcPct val="0"/>
        </a:spcAft>
        <a:defRPr sz="3500">
          <a:solidFill>
            <a:schemeClr val="tx2"/>
          </a:solidFill>
          <a:latin typeface="Georgia" pitchFamily="16" charset="0"/>
        </a:defRPr>
      </a:lvl7pPr>
      <a:lvl8pPr marL="1371600" algn="l" rtl="0" eaLnBrk="1" fontAlgn="base" hangingPunct="1">
        <a:spcBef>
          <a:spcPct val="0"/>
        </a:spcBef>
        <a:spcAft>
          <a:spcPct val="0"/>
        </a:spcAft>
        <a:defRPr sz="3500">
          <a:solidFill>
            <a:schemeClr val="tx2"/>
          </a:solidFill>
          <a:latin typeface="Georgia" pitchFamily="16" charset="0"/>
        </a:defRPr>
      </a:lvl8pPr>
      <a:lvl9pPr marL="1828800" algn="l" rtl="0" eaLnBrk="1" fontAlgn="base" hangingPunct="1">
        <a:spcBef>
          <a:spcPct val="0"/>
        </a:spcBef>
        <a:spcAft>
          <a:spcPct val="0"/>
        </a:spcAft>
        <a:defRPr sz="3500">
          <a:solidFill>
            <a:schemeClr val="tx2"/>
          </a:solidFill>
          <a:latin typeface="Georgia" pitchFamily="16" charset="0"/>
        </a:defRPr>
      </a:lvl9pPr>
    </p:titleStyle>
    <p:bodyStyle>
      <a:lvl1pPr marL="342900" indent="-342900" algn="l" rtl="0" eaLnBrk="1" fontAlgn="base" hangingPunct="1">
        <a:spcBef>
          <a:spcPct val="0"/>
        </a:spcBef>
        <a:spcAft>
          <a:spcPct val="70000"/>
        </a:spcAft>
        <a:buChar char="•"/>
        <a:defRPr sz="2400">
          <a:solidFill>
            <a:schemeClr val="tx1"/>
          </a:solidFill>
          <a:latin typeface="+mn-lt"/>
          <a:ea typeface="+mn-ea"/>
          <a:cs typeface="+mn-cs"/>
        </a:defRPr>
      </a:lvl1pPr>
      <a:lvl2pPr marL="742950" indent="-285750" algn="l" rtl="0" eaLnBrk="1" fontAlgn="base" hangingPunct="1">
        <a:lnSpc>
          <a:spcPct val="90000"/>
        </a:lnSpc>
        <a:spcBef>
          <a:spcPct val="0"/>
        </a:spcBef>
        <a:spcAft>
          <a:spcPct val="50000"/>
        </a:spcAft>
        <a:buChar char="–"/>
        <a:defRPr sz="2400">
          <a:solidFill>
            <a:schemeClr val="tx1"/>
          </a:solidFill>
          <a:latin typeface="+mn-lt"/>
        </a:defRPr>
      </a:lvl2pPr>
      <a:lvl3pPr marL="1143000" indent="-228600" algn="l" rtl="0" eaLnBrk="1" fontAlgn="base" hangingPunct="1">
        <a:spcBef>
          <a:spcPct val="20000"/>
        </a:spcBef>
        <a:spcAft>
          <a:spcPct val="50000"/>
        </a:spcAft>
        <a:buChar char="•"/>
        <a:defRPr sz="2400">
          <a:solidFill>
            <a:schemeClr val="tx1"/>
          </a:solidFill>
          <a:latin typeface="+mn-lt"/>
        </a:defRPr>
      </a:lvl3pPr>
      <a:lvl4pPr marL="1600200" indent="-228600" algn="l" rtl="0" eaLnBrk="1" fontAlgn="base" hangingPunct="1">
        <a:spcBef>
          <a:spcPct val="20000"/>
        </a:spcBef>
        <a:spcAft>
          <a:spcPct val="50000"/>
        </a:spcAft>
        <a:buChar char="–"/>
        <a:defRPr sz="2400">
          <a:solidFill>
            <a:schemeClr val="tx1"/>
          </a:solidFill>
          <a:latin typeface="+mn-lt"/>
        </a:defRPr>
      </a:lvl4pPr>
      <a:lvl5pPr marL="2057400" indent="-228600" algn="l" rtl="0" eaLnBrk="1" fontAlgn="base" hangingPunct="1">
        <a:spcBef>
          <a:spcPct val="20000"/>
        </a:spcBef>
        <a:spcAft>
          <a:spcPct val="50000"/>
        </a:spcAft>
        <a:buChar char="»"/>
        <a:defRPr sz="2400">
          <a:solidFill>
            <a:schemeClr val="tx1"/>
          </a:solidFill>
          <a:latin typeface="+mn-lt"/>
        </a:defRPr>
      </a:lvl5pPr>
      <a:lvl6pPr marL="2514600" indent="-228600" algn="l" rtl="0" eaLnBrk="1" fontAlgn="base" hangingPunct="1">
        <a:spcBef>
          <a:spcPct val="20000"/>
        </a:spcBef>
        <a:spcAft>
          <a:spcPct val="50000"/>
        </a:spcAft>
        <a:buChar char="»"/>
        <a:defRPr sz="2400">
          <a:solidFill>
            <a:schemeClr val="tx1"/>
          </a:solidFill>
          <a:latin typeface="+mn-lt"/>
        </a:defRPr>
      </a:lvl6pPr>
      <a:lvl7pPr marL="2971800" indent="-228600" algn="l" rtl="0" eaLnBrk="1" fontAlgn="base" hangingPunct="1">
        <a:spcBef>
          <a:spcPct val="20000"/>
        </a:spcBef>
        <a:spcAft>
          <a:spcPct val="50000"/>
        </a:spcAft>
        <a:buChar char="»"/>
        <a:defRPr sz="2400">
          <a:solidFill>
            <a:schemeClr val="tx1"/>
          </a:solidFill>
          <a:latin typeface="+mn-lt"/>
        </a:defRPr>
      </a:lvl7pPr>
      <a:lvl8pPr marL="3429000" indent="-228600" algn="l" rtl="0" eaLnBrk="1" fontAlgn="base" hangingPunct="1">
        <a:spcBef>
          <a:spcPct val="20000"/>
        </a:spcBef>
        <a:spcAft>
          <a:spcPct val="50000"/>
        </a:spcAft>
        <a:buChar char="»"/>
        <a:defRPr sz="2400">
          <a:solidFill>
            <a:schemeClr val="tx1"/>
          </a:solidFill>
          <a:latin typeface="+mn-lt"/>
        </a:defRPr>
      </a:lvl8pPr>
      <a:lvl9pPr marL="3886200" indent="-228600" algn="l" rtl="0" eaLnBrk="1" fontAlgn="base" hangingPunct="1">
        <a:spcBef>
          <a:spcPct val="20000"/>
        </a:spcBef>
        <a:spcAft>
          <a:spcPct val="5000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bwMode="auto">
          <a:xfrm>
            <a:off x="323850" y="908050"/>
            <a:ext cx="8496300" cy="6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p>
            <a:pPr lvl="0"/>
            <a:r>
              <a:rPr lang="en-US" smtClean="0"/>
              <a:t>Click to edit Master title style</a:t>
            </a:r>
            <a:endParaRPr lang="en-GB" smtClean="0"/>
          </a:p>
        </p:txBody>
      </p:sp>
      <p:sp>
        <p:nvSpPr>
          <p:cNvPr id="95235" name="Rectangle 3"/>
          <p:cNvSpPr>
            <a:spLocks noGrp="1" noChangeArrowheads="1"/>
          </p:cNvSpPr>
          <p:nvPr>
            <p:ph type="body" idx="1"/>
          </p:nvPr>
        </p:nvSpPr>
        <p:spPr bwMode="auto">
          <a:xfrm>
            <a:off x="323850" y="1700213"/>
            <a:ext cx="84963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smtClean="0"/>
          </a:p>
        </p:txBody>
      </p:sp>
      <p:sp>
        <p:nvSpPr>
          <p:cNvPr id="9523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latin typeface="Arial" charset="0"/>
              </a:defRPr>
            </a:lvl1pPr>
          </a:lstStyle>
          <a:p>
            <a:endParaRPr lang="en-GB"/>
          </a:p>
        </p:txBody>
      </p:sp>
      <p:sp>
        <p:nvSpPr>
          <p:cNvPr id="95237"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Arial" charset="0"/>
              </a:defRPr>
            </a:lvl1pPr>
          </a:lstStyle>
          <a:p>
            <a:endParaRPr lang="en-GB"/>
          </a:p>
        </p:txBody>
      </p:sp>
    </p:spTree>
  </p:cSld>
  <p:clrMap bg1="lt1" tx1="dk1" bg2="lt2" tx2="dk2" accent1="accent1" accent2="accent2" accent3="accent3" accent4="accent4" accent5="accent5" accent6="accent6" hlink="hlink" folHlink="folHlink"/>
  <p:sldLayoutIdLst>
    <p:sldLayoutId id="2147484228"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 id="2147484238" r:id="rId11"/>
  </p:sldLayoutIdLst>
  <p:txStyles>
    <p:titleStyle>
      <a:lvl1pPr algn="l" rtl="0" eaLnBrk="1" fontAlgn="base" hangingPunct="1">
        <a:spcBef>
          <a:spcPct val="0"/>
        </a:spcBef>
        <a:spcAft>
          <a:spcPct val="0"/>
        </a:spcAft>
        <a:defRPr sz="3500">
          <a:solidFill>
            <a:schemeClr val="tx2"/>
          </a:solidFill>
          <a:latin typeface="+mj-lt"/>
          <a:ea typeface="+mj-ea"/>
          <a:cs typeface="+mj-cs"/>
        </a:defRPr>
      </a:lvl1pPr>
      <a:lvl2pPr algn="l" rtl="0" eaLnBrk="1" fontAlgn="base" hangingPunct="1">
        <a:spcBef>
          <a:spcPct val="0"/>
        </a:spcBef>
        <a:spcAft>
          <a:spcPct val="0"/>
        </a:spcAft>
        <a:defRPr sz="3500">
          <a:solidFill>
            <a:schemeClr val="tx2"/>
          </a:solidFill>
          <a:latin typeface="Georgia" pitchFamily="16" charset="0"/>
        </a:defRPr>
      </a:lvl2pPr>
      <a:lvl3pPr algn="l" rtl="0" eaLnBrk="1" fontAlgn="base" hangingPunct="1">
        <a:spcBef>
          <a:spcPct val="0"/>
        </a:spcBef>
        <a:spcAft>
          <a:spcPct val="0"/>
        </a:spcAft>
        <a:defRPr sz="3500">
          <a:solidFill>
            <a:schemeClr val="tx2"/>
          </a:solidFill>
          <a:latin typeface="Georgia" pitchFamily="16" charset="0"/>
        </a:defRPr>
      </a:lvl3pPr>
      <a:lvl4pPr algn="l" rtl="0" eaLnBrk="1" fontAlgn="base" hangingPunct="1">
        <a:spcBef>
          <a:spcPct val="0"/>
        </a:spcBef>
        <a:spcAft>
          <a:spcPct val="0"/>
        </a:spcAft>
        <a:defRPr sz="3500">
          <a:solidFill>
            <a:schemeClr val="tx2"/>
          </a:solidFill>
          <a:latin typeface="Georgia" pitchFamily="16" charset="0"/>
        </a:defRPr>
      </a:lvl4pPr>
      <a:lvl5pPr algn="l" rtl="0" eaLnBrk="1" fontAlgn="base" hangingPunct="1">
        <a:spcBef>
          <a:spcPct val="0"/>
        </a:spcBef>
        <a:spcAft>
          <a:spcPct val="0"/>
        </a:spcAft>
        <a:defRPr sz="3500">
          <a:solidFill>
            <a:schemeClr val="tx2"/>
          </a:solidFill>
          <a:latin typeface="Georgia" pitchFamily="16" charset="0"/>
        </a:defRPr>
      </a:lvl5pPr>
      <a:lvl6pPr marL="457200" algn="l" rtl="0" eaLnBrk="1" fontAlgn="base" hangingPunct="1">
        <a:spcBef>
          <a:spcPct val="0"/>
        </a:spcBef>
        <a:spcAft>
          <a:spcPct val="0"/>
        </a:spcAft>
        <a:defRPr sz="3500">
          <a:solidFill>
            <a:schemeClr val="tx2"/>
          </a:solidFill>
          <a:latin typeface="Georgia" pitchFamily="16" charset="0"/>
        </a:defRPr>
      </a:lvl6pPr>
      <a:lvl7pPr marL="914400" algn="l" rtl="0" eaLnBrk="1" fontAlgn="base" hangingPunct="1">
        <a:spcBef>
          <a:spcPct val="0"/>
        </a:spcBef>
        <a:spcAft>
          <a:spcPct val="0"/>
        </a:spcAft>
        <a:defRPr sz="3500">
          <a:solidFill>
            <a:schemeClr val="tx2"/>
          </a:solidFill>
          <a:latin typeface="Georgia" pitchFamily="16" charset="0"/>
        </a:defRPr>
      </a:lvl7pPr>
      <a:lvl8pPr marL="1371600" algn="l" rtl="0" eaLnBrk="1" fontAlgn="base" hangingPunct="1">
        <a:spcBef>
          <a:spcPct val="0"/>
        </a:spcBef>
        <a:spcAft>
          <a:spcPct val="0"/>
        </a:spcAft>
        <a:defRPr sz="3500">
          <a:solidFill>
            <a:schemeClr val="tx2"/>
          </a:solidFill>
          <a:latin typeface="Georgia" pitchFamily="16" charset="0"/>
        </a:defRPr>
      </a:lvl8pPr>
      <a:lvl9pPr marL="1828800" algn="l" rtl="0" eaLnBrk="1" fontAlgn="base" hangingPunct="1">
        <a:spcBef>
          <a:spcPct val="0"/>
        </a:spcBef>
        <a:spcAft>
          <a:spcPct val="0"/>
        </a:spcAft>
        <a:defRPr sz="3500">
          <a:solidFill>
            <a:schemeClr val="tx2"/>
          </a:solidFill>
          <a:latin typeface="Georgia" pitchFamily="16" charset="0"/>
        </a:defRPr>
      </a:lvl9pPr>
    </p:titleStyle>
    <p:bodyStyle>
      <a:lvl1pPr marL="342900" indent="-342900" algn="l" rtl="0" eaLnBrk="1" fontAlgn="base" hangingPunct="1">
        <a:spcBef>
          <a:spcPct val="0"/>
        </a:spcBef>
        <a:spcAft>
          <a:spcPct val="70000"/>
        </a:spcAft>
        <a:buChar char="•"/>
        <a:defRPr sz="2400">
          <a:solidFill>
            <a:schemeClr val="tx1"/>
          </a:solidFill>
          <a:latin typeface="+mn-lt"/>
          <a:ea typeface="+mn-ea"/>
          <a:cs typeface="+mn-cs"/>
        </a:defRPr>
      </a:lvl1pPr>
      <a:lvl2pPr marL="742950" indent="-285750" algn="l" rtl="0" eaLnBrk="1" fontAlgn="base" hangingPunct="1">
        <a:lnSpc>
          <a:spcPct val="90000"/>
        </a:lnSpc>
        <a:spcBef>
          <a:spcPct val="0"/>
        </a:spcBef>
        <a:spcAft>
          <a:spcPct val="50000"/>
        </a:spcAft>
        <a:buChar char="–"/>
        <a:defRPr sz="2400">
          <a:solidFill>
            <a:schemeClr val="tx1"/>
          </a:solidFill>
          <a:latin typeface="+mn-lt"/>
        </a:defRPr>
      </a:lvl2pPr>
      <a:lvl3pPr marL="1143000" indent="-228600" algn="l" rtl="0" eaLnBrk="1" fontAlgn="base" hangingPunct="1">
        <a:spcBef>
          <a:spcPct val="20000"/>
        </a:spcBef>
        <a:spcAft>
          <a:spcPct val="50000"/>
        </a:spcAft>
        <a:buChar char="•"/>
        <a:defRPr sz="2400">
          <a:solidFill>
            <a:schemeClr val="tx1"/>
          </a:solidFill>
          <a:latin typeface="+mn-lt"/>
        </a:defRPr>
      </a:lvl3pPr>
      <a:lvl4pPr marL="1600200" indent="-228600" algn="l" rtl="0" eaLnBrk="1" fontAlgn="base" hangingPunct="1">
        <a:spcBef>
          <a:spcPct val="20000"/>
        </a:spcBef>
        <a:spcAft>
          <a:spcPct val="50000"/>
        </a:spcAft>
        <a:buChar char="–"/>
        <a:defRPr sz="2400">
          <a:solidFill>
            <a:schemeClr val="tx1"/>
          </a:solidFill>
          <a:latin typeface="+mn-lt"/>
        </a:defRPr>
      </a:lvl4pPr>
      <a:lvl5pPr marL="2057400" indent="-228600" algn="l" rtl="0" eaLnBrk="1" fontAlgn="base" hangingPunct="1">
        <a:spcBef>
          <a:spcPct val="20000"/>
        </a:spcBef>
        <a:spcAft>
          <a:spcPct val="50000"/>
        </a:spcAft>
        <a:buChar char="»"/>
        <a:defRPr sz="2400">
          <a:solidFill>
            <a:schemeClr val="tx1"/>
          </a:solidFill>
          <a:latin typeface="+mn-lt"/>
        </a:defRPr>
      </a:lvl5pPr>
      <a:lvl6pPr marL="2514600" indent="-228600" algn="l" rtl="0" eaLnBrk="1" fontAlgn="base" hangingPunct="1">
        <a:spcBef>
          <a:spcPct val="20000"/>
        </a:spcBef>
        <a:spcAft>
          <a:spcPct val="50000"/>
        </a:spcAft>
        <a:buChar char="»"/>
        <a:defRPr sz="2400">
          <a:solidFill>
            <a:schemeClr val="tx1"/>
          </a:solidFill>
          <a:latin typeface="+mn-lt"/>
        </a:defRPr>
      </a:lvl6pPr>
      <a:lvl7pPr marL="2971800" indent="-228600" algn="l" rtl="0" eaLnBrk="1" fontAlgn="base" hangingPunct="1">
        <a:spcBef>
          <a:spcPct val="20000"/>
        </a:spcBef>
        <a:spcAft>
          <a:spcPct val="50000"/>
        </a:spcAft>
        <a:buChar char="»"/>
        <a:defRPr sz="2400">
          <a:solidFill>
            <a:schemeClr val="tx1"/>
          </a:solidFill>
          <a:latin typeface="+mn-lt"/>
        </a:defRPr>
      </a:lvl7pPr>
      <a:lvl8pPr marL="3429000" indent="-228600" algn="l" rtl="0" eaLnBrk="1" fontAlgn="base" hangingPunct="1">
        <a:spcBef>
          <a:spcPct val="20000"/>
        </a:spcBef>
        <a:spcAft>
          <a:spcPct val="50000"/>
        </a:spcAft>
        <a:buChar char="»"/>
        <a:defRPr sz="2400">
          <a:solidFill>
            <a:schemeClr val="tx1"/>
          </a:solidFill>
          <a:latin typeface="+mn-lt"/>
        </a:defRPr>
      </a:lvl8pPr>
      <a:lvl9pPr marL="3886200" indent="-228600" algn="l" rtl="0" eaLnBrk="1" fontAlgn="base" hangingPunct="1">
        <a:spcBef>
          <a:spcPct val="20000"/>
        </a:spcBef>
        <a:spcAft>
          <a:spcPct val="5000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B2C6A0"/>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73063"/>
            <a:ext cx="777240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276350"/>
            <a:ext cx="7772400"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ChangeArrowheads="1"/>
          </p:cNvSpPr>
          <p:nvPr/>
        </p:nvSpPr>
        <p:spPr bwMode="auto">
          <a:xfrm>
            <a:off x="8480425" y="6346825"/>
            <a:ext cx="4699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sz="1600">
                <a:solidFill>
                  <a:srgbClr val="5A765B"/>
                </a:solidFill>
                <a:latin typeface="Times New Roman" pitchFamily="18" charset="0"/>
              </a:rPr>
              <a:t> </a:t>
            </a:r>
            <a:fld id="{C288CC08-2BE1-4B54-8CFD-13F2B0E283F9}" type="slidenum">
              <a:rPr lang="en-US" sz="1600">
                <a:solidFill>
                  <a:srgbClr val="5A765B"/>
                </a:solidFill>
                <a:latin typeface="Times New Roman" pitchFamily="18" charset="0"/>
              </a:rPr>
              <a:pPr eaLnBrk="0" hangingPunct="0"/>
              <a:t>‹#›</a:t>
            </a:fld>
            <a:endParaRPr lang="en-US" sz="1600">
              <a:solidFill>
                <a:srgbClr val="5A765B"/>
              </a:solidFill>
              <a:latin typeface="Times New Roman" pitchFamily="18" charset="0"/>
            </a:endParaRPr>
          </a:p>
        </p:txBody>
      </p:sp>
      <p:sp>
        <p:nvSpPr>
          <p:cNvPr id="1029" name="Text Box 5"/>
          <p:cNvSpPr txBox="1">
            <a:spLocks noChangeArrowheads="1"/>
          </p:cNvSpPr>
          <p:nvPr/>
        </p:nvSpPr>
        <p:spPr bwMode="auto">
          <a:xfrm>
            <a:off x="187325" y="6378575"/>
            <a:ext cx="1074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Times New Roman" pitchFamily="18" charset="0"/>
                <a:cs typeface="Arial" charset="0"/>
              </a:defRPr>
            </a:lvl1pPr>
            <a:lvl2pPr marL="742950" indent="-285750" eaLnBrk="0" hangingPunct="0">
              <a:defRPr sz="2800">
                <a:solidFill>
                  <a:schemeClr val="tx1"/>
                </a:solidFill>
                <a:latin typeface="Times New Roman" pitchFamily="18" charset="0"/>
                <a:cs typeface="Arial" charset="0"/>
              </a:defRPr>
            </a:lvl2pPr>
            <a:lvl3pPr marL="1143000" indent="-228600" eaLnBrk="0" hangingPunct="0">
              <a:defRPr sz="2800">
                <a:solidFill>
                  <a:schemeClr val="tx1"/>
                </a:solidFill>
                <a:latin typeface="Times New Roman" pitchFamily="18" charset="0"/>
                <a:cs typeface="Arial" charset="0"/>
              </a:defRPr>
            </a:lvl3pPr>
            <a:lvl4pPr marL="1600200" indent="-228600" eaLnBrk="0" hangingPunct="0">
              <a:defRPr sz="2800">
                <a:solidFill>
                  <a:schemeClr val="tx1"/>
                </a:solidFill>
                <a:latin typeface="Times New Roman" pitchFamily="18" charset="0"/>
                <a:cs typeface="Arial" charset="0"/>
              </a:defRPr>
            </a:lvl4pPr>
            <a:lvl5pPr marL="2057400" indent="-228600" eaLnBrk="0" hangingPunct="0">
              <a:defRPr sz="28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8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8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8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800">
                <a:solidFill>
                  <a:schemeClr val="tx1"/>
                </a:solidFill>
                <a:latin typeface="Times New Roman" pitchFamily="18" charset="0"/>
                <a:cs typeface="Arial" charset="0"/>
              </a:defRPr>
            </a:lvl9pPr>
          </a:lstStyle>
          <a:p>
            <a:pPr>
              <a:defRPr/>
            </a:pPr>
            <a:r>
              <a:rPr lang="en-US" sz="1400" smtClean="0">
                <a:solidFill>
                  <a:srgbClr val="5A765B"/>
                </a:solidFill>
              </a:rPr>
              <a:t>Watson et al</a:t>
            </a:r>
          </a:p>
        </p:txBody>
      </p:sp>
    </p:spTree>
  </p:cSld>
  <p:clrMap bg1="dk2" tx1="lt1" bg2="dk1" tx2="lt2" accent1="accent1" accent2="accent2" accent3="accent3" accent4="accent4" accent5="accent5" accent6="accent6" hlink="hlink" folHlink="folHlink"/>
  <p:sldLayoutIdLst>
    <p:sldLayoutId id="2147484240" r:id="rId1"/>
    <p:sldLayoutId id="2147484241"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Lst>
  <p:timing>
    <p:tnLst>
      <p:par>
        <p:cTn id="1" dur="indefinite" restart="never" nodeType="tmRoot"/>
      </p:par>
    </p:tnLst>
  </p:timing>
  <p:txStyles>
    <p:titleStyle>
      <a:lvl1pPr algn="l" rtl="0" eaLnBrk="0" fontAlgn="base" hangingPunct="0">
        <a:spcBef>
          <a:spcPct val="0"/>
        </a:spcBef>
        <a:spcAft>
          <a:spcPct val="0"/>
        </a:spcAft>
        <a:defRPr sz="3200">
          <a:solidFill>
            <a:srgbClr val="000099"/>
          </a:solidFill>
          <a:latin typeface="+mj-lt"/>
          <a:ea typeface="+mj-ea"/>
          <a:cs typeface="+mj-cs"/>
        </a:defRPr>
      </a:lvl1pPr>
      <a:lvl2pPr algn="l" rtl="0" eaLnBrk="0" fontAlgn="base" hangingPunct="0">
        <a:spcBef>
          <a:spcPct val="0"/>
        </a:spcBef>
        <a:spcAft>
          <a:spcPct val="0"/>
        </a:spcAft>
        <a:defRPr sz="3200">
          <a:solidFill>
            <a:srgbClr val="000099"/>
          </a:solidFill>
          <a:latin typeface="Arial Narrow" pitchFamily="34" charset="0"/>
          <a:cs typeface="Arial" charset="0"/>
        </a:defRPr>
      </a:lvl2pPr>
      <a:lvl3pPr algn="l" rtl="0" eaLnBrk="0" fontAlgn="base" hangingPunct="0">
        <a:spcBef>
          <a:spcPct val="0"/>
        </a:spcBef>
        <a:spcAft>
          <a:spcPct val="0"/>
        </a:spcAft>
        <a:defRPr sz="3200">
          <a:solidFill>
            <a:srgbClr val="000099"/>
          </a:solidFill>
          <a:latin typeface="Arial Narrow" pitchFamily="34" charset="0"/>
          <a:cs typeface="Arial" charset="0"/>
        </a:defRPr>
      </a:lvl3pPr>
      <a:lvl4pPr algn="l" rtl="0" eaLnBrk="0" fontAlgn="base" hangingPunct="0">
        <a:spcBef>
          <a:spcPct val="0"/>
        </a:spcBef>
        <a:spcAft>
          <a:spcPct val="0"/>
        </a:spcAft>
        <a:defRPr sz="3200">
          <a:solidFill>
            <a:srgbClr val="000099"/>
          </a:solidFill>
          <a:latin typeface="Arial Narrow" pitchFamily="34" charset="0"/>
          <a:cs typeface="Arial" charset="0"/>
        </a:defRPr>
      </a:lvl4pPr>
      <a:lvl5pPr algn="l" rtl="0" eaLnBrk="0" fontAlgn="base" hangingPunct="0">
        <a:spcBef>
          <a:spcPct val="0"/>
        </a:spcBef>
        <a:spcAft>
          <a:spcPct val="0"/>
        </a:spcAft>
        <a:defRPr sz="3200">
          <a:solidFill>
            <a:srgbClr val="000099"/>
          </a:solidFill>
          <a:latin typeface="Arial Narrow" pitchFamily="34" charset="0"/>
          <a:cs typeface="Arial" charset="0"/>
        </a:defRPr>
      </a:lvl5pPr>
      <a:lvl6pPr marL="457200" algn="l" rtl="0" fontAlgn="base">
        <a:spcBef>
          <a:spcPct val="0"/>
        </a:spcBef>
        <a:spcAft>
          <a:spcPct val="0"/>
        </a:spcAft>
        <a:defRPr sz="3200">
          <a:solidFill>
            <a:srgbClr val="000099"/>
          </a:solidFill>
          <a:latin typeface="Arial Narrow" pitchFamily="34" charset="0"/>
          <a:cs typeface="Arial" charset="0"/>
        </a:defRPr>
      </a:lvl6pPr>
      <a:lvl7pPr marL="914400" algn="l" rtl="0" fontAlgn="base">
        <a:spcBef>
          <a:spcPct val="0"/>
        </a:spcBef>
        <a:spcAft>
          <a:spcPct val="0"/>
        </a:spcAft>
        <a:defRPr sz="3200">
          <a:solidFill>
            <a:srgbClr val="000099"/>
          </a:solidFill>
          <a:latin typeface="Arial Narrow" pitchFamily="34" charset="0"/>
          <a:cs typeface="Arial" charset="0"/>
        </a:defRPr>
      </a:lvl7pPr>
      <a:lvl8pPr marL="1371600" algn="l" rtl="0" fontAlgn="base">
        <a:spcBef>
          <a:spcPct val="0"/>
        </a:spcBef>
        <a:spcAft>
          <a:spcPct val="0"/>
        </a:spcAft>
        <a:defRPr sz="3200">
          <a:solidFill>
            <a:srgbClr val="000099"/>
          </a:solidFill>
          <a:latin typeface="Arial Narrow" pitchFamily="34" charset="0"/>
          <a:cs typeface="Arial" charset="0"/>
        </a:defRPr>
      </a:lvl8pPr>
      <a:lvl9pPr marL="1828800" algn="l" rtl="0" fontAlgn="base">
        <a:spcBef>
          <a:spcPct val="0"/>
        </a:spcBef>
        <a:spcAft>
          <a:spcPct val="0"/>
        </a:spcAft>
        <a:defRPr sz="3200">
          <a:solidFill>
            <a:srgbClr val="000099"/>
          </a:solidFill>
          <a:latin typeface="Arial Narrow" pitchFamily="34" charset="0"/>
          <a:cs typeface="Arial" charset="0"/>
        </a:defRPr>
      </a:lvl9pPr>
    </p:titleStyle>
    <p:bodyStyle>
      <a:lvl1pPr marL="342900" indent="-342900" algn="l" rtl="0" eaLnBrk="0" fontAlgn="base" hangingPunct="0">
        <a:spcBef>
          <a:spcPct val="20000"/>
        </a:spcBef>
        <a:spcAft>
          <a:spcPct val="30000"/>
        </a:spcAft>
        <a:buSzPct val="100000"/>
        <a:buChar char="•"/>
        <a:defRPr sz="2400" b="1">
          <a:solidFill>
            <a:schemeClr val="bg1"/>
          </a:solidFill>
          <a:latin typeface="+mn-lt"/>
          <a:ea typeface="+mn-ea"/>
          <a:cs typeface="+mn-cs"/>
        </a:defRPr>
      </a:lvl1pPr>
      <a:lvl2pPr marL="742950" indent="-285750" algn="l" rtl="0" eaLnBrk="0" fontAlgn="base" hangingPunct="0">
        <a:spcBef>
          <a:spcPct val="20000"/>
        </a:spcBef>
        <a:spcAft>
          <a:spcPct val="20000"/>
        </a:spcAft>
        <a:buSzPct val="100000"/>
        <a:buChar char="•"/>
        <a:defRPr sz="2200" b="1">
          <a:solidFill>
            <a:schemeClr val="bg1"/>
          </a:solidFill>
          <a:latin typeface="+mn-lt"/>
          <a:cs typeface="Andalus" pitchFamily="2" charset="-78"/>
        </a:defRPr>
      </a:lvl2pPr>
      <a:lvl3pPr marL="1143000" indent="-228600" algn="l" rtl="0" eaLnBrk="0" fontAlgn="base" hangingPunct="0">
        <a:spcBef>
          <a:spcPct val="20000"/>
        </a:spcBef>
        <a:spcAft>
          <a:spcPct val="20000"/>
        </a:spcAft>
        <a:buSzPct val="100000"/>
        <a:buChar char="•"/>
        <a:defRPr>
          <a:solidFill>
            <a:schemeClr val="bg1"/>
          </a:solidFill>
          <a:latin typeface="Bookman Old Style" pitchFamily="18" charset="0"/>
          <a:cs typeface="Andalus" pitchFamily="2" charset="-78"/>
        </a:defRPr>
      </a:lvl3pPr>
      <a:lvl4pPr marL="1600200" indent="-228600" algn="l" rtl="0" eaLnBrk="0" fontAlgn="base" hangingPunct="0">
        <a:spcBef>
          <a:spcPct val="20000"/>
        </a:spcBef>
        <a:spcAft>
          <a:spcPct val="20000"/>
        </a:spcAft>
        <a:buSzPct val="100000"/>
        <a:buChar char="–"/>
        <a:defRPr sz="2000">
          <a:solidFill>
            <a:schemeClr val="bg1"/>
          </a:solidFill>
          <a:latin typeface="+mn-lt"/>
          <a:cs typeface="Andalus" pitchFamily="2" charset="-78"/>
        </a:defRPr>
      </a:lvl4pPr>
      <a:lvl5pPr marL="2057400" indent="-228600" algn="l" rtl="0" eaLnBrk="0" fontAlgn="base" hangingPunct="0">
        <a:spcBef>
          <a:spcPct val="20000"/>
        </a:spcBef>
        <a:spcAft>
          <a:spcPct val="20000"/>
        </a:spcAft>
        <a:buSzPct val="100000"/>
        <a:buChar char="•"/>
        <a:defRPr sz="2000">
          <a:solidFill>
            <a:schemeClr val="bg1"/>
          </a:solidFill>
          <a:latin typeface="+mn-lt"/>
          <a:cs typeface="Andalus" pitchFamily="2" charset="-78"/>
        </a:defRPr>
      </a:lvl5pPr>
      <a:lvl6pPr marL="2514600" indent="-228600" algn="l" rtl="0" fontAlgn="base">
        <a:spcBef>
          <a:spcPct val="20000"/>
        </a:spcBef>
        <a:spcAft>
          <a:spcPct val="20000"/>
        </a:spcAft>
        <a:buSzPct val="100000"/>
        <a:buChar char="•"/>
        <a:defRPr sz="2000">
          <a:solidFill>
            <a:schemeClr val="bg1"/>
          </a:solidFill>
          <a:latin typeface="+mn-lt"/>
          <a:cs typeface="Andalus" pitchFamily="2" charset="-78"/>
        </a:defRPr>
      </a:lvl6pPr>
      <a:lvl7pPr marL="2971800" indent="-228600" algn="l" rtl="0" fontAlgn="base">
        <a:spcBef>
          <a:spcPct val="20000"/>
        </a:spcBef>
        <a:spcAft>
          <a:spcPct val="20000"/>
        </a:spcAft>
        <a:buSzPct val="100000"/>
        <a:buChar char="•"/>
        <a:defRPr sz="2000">
          <a:solidFill>
            <a:schemeClr val="bg1"/>
          </a:solidFill>
          <a:latin typeface="+mn-lt"/>
          <a:cs typeface="Andalus" pitchFamily="2" charset="-78"/>
        </a:defRPr>
      </a:lvl7pPr>
      <a:lvl8pPr marL="3429000" indent="-228600" algn="l" rtl="0" fontAlgn="base">
        <a:spcBef>
          <a:spcPct val="20000"/>
        </a:spcBef>
        <a:spcAft>
          <a:spcPct val="20000"/>
        </a:spcAft>
        <a:buSzPct val="100000"/>
        <a:buChar char="•"/>
        <a:defRPr sz="2000">
          <a:solidFill>
            <a:schemeClr val="bg1"/>
          </a:solidFill>
          <a:latin typeface="+mn-lt"/>
          <a:cs typeface="Andalus" pitchFamily="2" charset="-78"/>
        </a:defRPr>
      </a:lvl8pPr>
      <a:lvl9pPr marL="3886200" indent="-228600" algn="l" rtl="0" fontAlgn="base">
        <a:spcBef>
          <a:spcPct val="20000"/>
        </a:spcBef>
        <a:spcAft>
          <a:spcPct val="20000"/>
        </a:spcAft>
        <a:buSzPct val="100000"/>
        <a:buChar char="•"/>
        <a:defRPr sz="2000">
          <a:solidFill>
            <a:schemeClr val="bg1"/>
          </a:solidFill>
          <a:latin typeface="+mn-lt"/>
          <a:cs typeface="Andalus" pitchFamily="2" charset="-78"/>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24.png"/></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4"/>
          <p:cNvSpPr txBox="1">
            <a:spLocks noChangeArrowheads="1"/>
          </p:cNvSpPr>
          <p:nvPr/>
        </p:nvSpPr>
        <p:spPr bwMode="auto">
          <a:xfrm>
            <a:off x="322172" y="3348813"/>
            <a:ext cx="8419852" cy="2739211"/>
          </a:xfrm>
          <a:prstGeom prst="rect">
            <a:avLst/>
          </a:prstGeom>
          <a:noFill/>
          <a:ln w="9525">
            <a:noFill/>
            <a:miter lim="800000"/>
            <a:headEnd/>
            <a:tailEnd/>
          </a:ln>
        </p:spPr>
        <p:txBody>
          <a:bodyPr wrap="square">
            <a:spAutoFit/>
          </a:bodyPr>
          <a:lstStyle/>
          <a:p>
            <a:r>
              <a:rPr lang="en-GB" sz="2800" u="sng" dirty="0">
                <a:solidFill>
                  <a:schemeClr val="bg1"/>
                </a:solidFill>
                <a:latin typeface="Georgia" pitchFamily="16" charset="0"/>
              </a:rPr>
              <a:t>Richard </a:t>
            </a:r>
            <a:r>
              <a:rPr lang="en-GB" sz="2800" u="sng" dirty="0" smtClean="0">
                <a:solidFill>
                  <a:schemeClr val="bg1"/>
                </a:solidFill>
                <a:latin typeface="Georgia" pitchFamily="16" charset="0"/>
              </a:rPr>
              <a:t>Watson</a:t>
            </a:r>
            <a:r>
              <a:rPr lang="en-GB" sz="2800" dirty="0">
                <a:solidFill>
                  <a:schemeClr val="bg1"/>
                </a:solidFill>
                <a:latin typeface="Georgia" pitchFamily="16" charset="0"/>
              </a:rPr>
              <a:t>, </a:t>
            </a:r>
            <a:r>
              <a:rPr lang="en-GB" sz="2800" dirty="0" err="1">
                <a:solidFill>
                  <a:schemeClr val="bg1"/>
                </a:solidFill>
                <a:latin typeface="Georgia" pitchFamily="16" charset="0"/>
              </a:rPr>
              <a:t>Loizos</a:t>
            </a:r>
            <a:r>
              <a:rPr lang="en-GB" sz="2800" dirty="0">
                <a:solidFill>
                  <a:schemeClr val="bg1"/>
                </a:solidFill>
                <a:latin typeface="Georgia" pitchFamily="16" charset="0"/>
              </a:rPr>
              <a:t> Kounios, Kostas </a:t>
            </a:r>
            <a:r>
              <a:rPr lang="en-GB" sz="2800" dirty="0" err="1" smtClean="0">
                <a:solidFill>
                  <a:schemeClr val="bg1"/>
                </a:solidFill>
                <a:latin typeface="Georgia" pitchFamily="16" charset="0"/>
              </a:rPr>
              <a:t>Kouvaris</a:t>
            </a:r>
            <a:r>
              <a:rPr lang="en-GB" sz="3600" dirty="0" smtClean="0">
                <a:solidFill>
                  <a:schemeClr val="bg1"/>
                </a:solidFill>
                <a:latin typeface="Georgia" pitchFamily="16" charset="0"/>
              </a:rPr>
              <a:t> </a:t>
            </a:r>
            <a:br>
              <a:rPr lang="en-GB" sz="3600" dirty="0" smtClean="0">
                <a:solidFill>
                  <a:schemeClr val="bg1"/>
                </a:solidFill>
                <a:latin typeface="Georgia" pitchFamily="16" charset="0"/>
              </a:rPr>
            </a:br>
            <a:r>
              <a:rPr lang="en-GB" sz="2000" dirty="0" smtClean="0">
                <a:solidFill>
                  <a:schemeClr val="bg1"/>
                </a:solidFill>
                <a:latin typeface="Georgia" pitchFamily="16" charset="0"/>
              </a:rPr>
              <a:t>J </a:t>
            </a:r>
            <a:r>
              <a:rPr lang="en-GB" sz="2000" dirty="0" err="1">
                <a:solidFill>
                  <a:schemeClr val="bg1"/>
                </a:solidFill>
                <a:latin typeface="Georgia" pitchFamily="16" charset="0"/>
              </a:rPr>
              <a:t>Clune</a:t>
            </a:r>
            <a:r>
              <a:rPr lang="en-GB" sz="2000" dirty="0">
                <a:solidFill>
                  <a:schemeClr val="bg1"/>
                </a:solidFill>
                <a:latin typeface="Georgia" pitchFamily="16" charset="0"/>
              </a:rPr>
              <a:t>, </a:t>
            </a:r>
            <a:r>
              <a:rPr lang="en-GB" sz="2000" dirty="0" smtClean="0">
                <a:solidFill>
                  <a:schemeClr val="bg1"/>
                </a:solidFill>
                <a:latin typeface="Georgia" pitchFamily="16" charset="0"/>
              </a:rPr>
              <a:t>GP </a:t>
            </a:r>
            <a:r>
              <a:rPr lang="en-GB" sz="2000" dirty="0">
                <a:solidFill>
                  <a:schemeClr val="bg1"/>
                </a:solidFill>
                <a:latin typeface="Georgia" pitchFamily="16" charset="0"/>
              </a:rPr>
              <a:t>Wagner, </a:t>
            </a:r>
            <a:r>
              <a:rPr lang="en-GB" sz="2000" dirty="0" smtClean="0">
                <a:solidFill>
                  <a:schemeClr val="bg1"/>
                </a:solidFill>
                <a:latin typeface="Georgia" pitchFamily="16" charset="0"/>
              </a:rPr>
              <a:t>DM </a:t>
            </a:r>
            <a:r>
              <a:rPr lang="en-GB" sz="2000" dirty="0">
                <a:solidFill>
                  <a:schemeClr val="bg1"/>
                </a:solidFill>
                <a:latin typeface="Georgia" pitchFamily="16" charset="0"/>
              </a:rPr>
              <a:t>Weinreich, </a:t>
            </a:r>
            <a:r>
              <a:rPr lang="en-GB" sz="2000" dirty="0" smtClean="0">
                <a:solidFill>
                  <a:schemeClr val="bg1"/>
                </a:solidFill>
                <a:latin typeface="Georgia" pitchFamily="16" charset="0"/>
              </a:rPr>
              <a:t>M Brede, </a:t>
            </a:r>
            <a:r>
              <a:rPr lang="de-DE" sz="2000" dirty="0" smtClean="0">
                <a:solidFill>
                  <a:schemeClr val="bg1"/>
                </a:solidFill>
                <a:latin typeface="Georgia" pitchFamily="16" charset="0"/>
              </a:rPr>
              <a:t>M </a:t>
            </a:r>
            <a:r>
              <a:rPr lang="de-DE" sz="2000" dirty="0" err="1" smtClean="0">
                <a:solidFill>
                  <a:schemeClr val="bg1"/>
                </a:solidFill>
                <a:latin typeface="Georgia" pitchFamily="16" charset="0"/>
              </a:rPr>
              <a:t>Pavlicev</a:t>
            </a:r>
            <a:r>
              <a:rPr lang="de-DE" sz="2000" dirty="0" smtClean="0">
                <a:solidFill>
                  <a:schemeClr val="bg1"/>
                </a:solidFill>
                <a:latin typeface="Georgia" pitchFamily="16" charset="0"/>
              </a:rPr>
              <a:t>, R </a:t>
            </a:r>
            <a:r>
              <a:rPr lang="de-DE" sz="2000" dirty="0">
                <a:solidFill>
                  <a:schemeClr val="bg1"/>
                </a:solidFill>
                <a:latin typeface="Georgia" pitchFamily="16" charset="0"/>
              </a:rPr>
              <a:t>Mills</a:t>
            </a:r>
            <a:endParaRPr lang="de-DE" sz="2400" dirty="0">
              <a:solidFill>
                <a:schemeClr val="bg1"/>
              </a:solidFill>
              <a:latin typeface="Georgia" pitchFamily="16" charset="0"/>
            </a:endParaRPr>
          </a:p>
          <a:p>
            <a:endParaRPr lang="en-GB" sz="3600" dirty="0">
              <a:solidFill>
                <a:schemeClr val="bg1"/>
              </a:solidFill>
              <a:latin typeface="Georgia" pitchFamily="16" charset="0"/>
            </a:endParaRPr>
          </a:p>
          <a:p>
            <a:r>
              <a:rPr lang="en-GB" sz="2000" dirty="0" smtClean="0">
                <a:solidFill>
                  <a:srgbClr val="B2D5D5"/>
                </a:solidFill>
                <a:latin typeface="Georgia" pitchFamily="16" charset="0"/>
              </a:rPr>
              <a:t>Institute </a:t>
            </a:r>
            <a:r>
              <a:rPr lang="en-GB" sz="2000" dirty="0">
                <a:solidFill>
                  <a:srgbClr val="B2D5D5"/>
                </a:solidFill>
                <a:latin typeface="Georgia" pitchFamily="16" charset="0"/>
              </a:rPr>
              <a:t>for Life Sciences</a:t>
            </a:r>
            <a:r>
              <a:rPr lang="en-GB" sz="2000" dirty="0" smtClean="0">
                <a:solidFill>
                  <a:srgbClr val="B2D5D5"/>
                </a:solidFill>
                <a:latin typeface="Georgia" pitchFamily="16" charset="0"/>
              </a:rPr>
              <a:t>/</a:t>
            </a:r>
            <a:br>
              <a:rPr lang="en-GB" sz="2000" dirty="0" smtClean="0">
                <a:solidFill>
                  <a:srgbClr val="B2D5D5"/>
                </a:solidFill>
                <a:latin typeface="Georgia" pitchFamily="16" charset="0"/>
              </a:rPr>
            </a:br>
            <a:r>
              <a:rPr lang="en-GB" sz="2000" dirty="0" smtClean="0">
                <a:solidFill>
                  <a:srgbClr val="B2D5D5"/>
                </a:solidFill>
                <a:latin typeface="Georgia" pitchFamily="16" charset="0"/>
              </a:rPr>
              <a:t>Institute </a:t>
            </a:r>
            <a:r>
              <a:rPr lang="en-GB" sz="2000" dirty="0">
                <a:solidFill>
                  <a:srgbClr val="B2D5D5"/>
                </a:solidFill>
                <a:latin typeface="Georgia" pitchFamily="16" charset="0"/>
              </a:rPr>
              <a:t>for Complex Systems Simulation, </a:t>
            </a:r>
          </a:p>
          <a:p>
            <a:r>
              <a:rPr lang="en-GB" sz="2000" dirty="0">
                <a:solidFill>
                  <a:srgbClr val="B2D5D5"/>
                </a:solidFill>
                <a:latin typeface="Georgia" pitchFamily="16" charset="0"/>
              </a:rPr>
              <a:t>University of Southampton, UK.</a:t>
            </a:r>
          </a:p>
          <a:p>
            <a:r>
              <a:rPr lang="en-GB" sz="2000" dirty="0">
                <a:solidFill>
                  <a:srgbClr val="B2D5D5"/>
                </a:solidFill>
                <a:latin typeface="Georgia" pitchFamily="16" charset="0"/>
              </a:rPr>
              <a:t>raw@ecs.soton.ac.uk</a:t>
            </a:r>
          </a:p>
        </p:txBody>
      </p:sp>
      <p:sp>
        <p:nvSpPr>
          <p:cNvPr id="2" name="TextBox 1"/>
          <p:cNvSpPr txBox="1"/>
          <p:nvPr/>
        </p:nvSpPr>
        <p:spPr>
          <a:xfrm>
            <a:off x="322172" y="862983"/>
            <a:ext cx="8203643" cy="892552"/>
          </a:xfrm>
          <a:prstGeom prst="rect">
            <a:avLst/>
          </a:prstGeom>
          <a:noFill/>
        </p:spPr>
        <p:txBody>
          <a:bodyPr wrap="square" rtlCol="0">
            <a:spAutoFit/>
          </a:bodyPr>
          <a:lstStyle/>
          <a:p>
            <a:pPr algn="ctr"/>
            <a:r>
              <a:rPr lang="en-GB" sz="2800" dirty="0">
                <a:solidFill>
                  <a:schemeClr val="bg1"/>
                </a:solidFill>
              </a:rPr>
              <a:t>Expanding Evolutionary Theory with Learning Theory: </a:t>
            </a:r>
            <a:r>
              <a:rPr lang="en-GB" sz="2400" dirty="0">
                <a:solidFill>
                  <a:schemeClr val="bg1"/>
                </a:solidFill>
              </a:rPr>
              <a:t>Implications for the evolution of development and evolvability</a:t>
            </a:r>
            <a:endParaRPr lang="en-GB" sz="2800" dirty="0">
              <a:solidFill>
                <a:schemeClr val="bg1"/>
              </a:solidFill>
              <a:latin typeface="+mn-ea"/>
            </a:endParaRPr>
          </a:p>
        </p:txBody>
      </p:sp>
    </p:spTree>
    <p:extLst>
      <p:ext uri="{BB962C8B-B14F-4D97-AF65-F5344CB8AC3E}">
        <p14:creationId xmlns:p14="http://schemas.microsoft.com/office/powerpoint/2010/main" val="3435740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404664"/>
            <a:ext cx="8496300" cy="649288"/>
          </a:xfrm>
        </p:spPr>
        <p:txBody>
          <a:bodyPr>
            <a:normAutofit/>
          </a:bodyPr>
          <a:lstStyle/>
          <a:p>
            <a:r>
              <a:rPr lang="en-GB" dirty="0" smtClean="0"/>
              <a:t>How do offspring differ from parents?</a:t>
            </a:r>
            <a:endParaRPr lang="en-GB" dirty="0"/>
          </a:p>
        </p:txBody>
      </p:sp>
      <p:sp>
        <p:nvSpPr>
          <p:cNvPr id="3" name="Content Placeholder 2"/>
          <p:cNvSpPr>
            <a:spLocks noGrp="1"/>
          </p:cNvSpPr>
          <p:nvPr>
            <p:ph idx="1"/>
          </p:nvPr>
        </p:nvSpPr>
        <p:spPr>
          <a:xfrm>
            <a:off x="6516216" y="1171977"/>
            <a:ext cx="2303934" cy="4643035"/>
          </a:xfrm>
        </p:spPr>
        <p:txBody>
          <a:bodyPr>
            <a:normAutofit/>
          </a:bodyPr>
          <a:lstStyle/>
          <a:p>
            <a:r>
              <a:rPr lang="en-GB" sz="2800" dirty="0" smtClean="0"/>
              <a:t>Default: Undirected genetic variation -&gt; undirected phenotypic variation</a:t>
            </a:r>
          </a:p>
          <a:p>
            <a:r>
              <a:rPr lang="en-GB" sz="2800" dirty="0" smtClean="0"/>
              <a:t>How much?</a:t>
            </a:r>
            <a:endParaRPr lang="en-GB" sz="2800"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10</a:t>
            </a:fld>
            <a:endParaRPr lang="en-GB" dirty="0"/>
          </a:p>
        </p:txBody>
      </p:sp>
      <p:sp>
        <p:nvSpPr>
          <p:cNvPr id="9" name="Oval 8"/>
          <p:cNvSpPr/>
          <p:nvPr/>
        </p:nvSpPr>
        <p:spPr bwMode="auto">
          <a:xfrm>
            <a:off x="2668176" y="3753036"/>
            <a:ext cx="1152128" cy="1152128"/>
          </a:xfrm>
          <a:prstGeom prst="ellipse">
            <a:avLst/>
          </a:prstGeom>
          <a:solidFill>
            <a:schemeClr val="bg2">
              <a:lumMod val="60000"/>
              <a:lumOff val="40000"/>
            </a:schemeClr>
          </a:solidFill>
          <a:ln w="12700" cap="flat" cmpd="sng" algn="ctr">
            <a:noFill/>
            <a:prstDash val="solid"/>
            <a:round/>
            <a:headEnd type="none" w="med" len="med"/>
            <a:tailEnd type="none" w="med" len="med"/>
          </a:ln>
          <a:effectLst/>
          <a:extLst/>
        </p:spPr>
        <p:txBody>
          <a:bodyPr vert="horz" wrap="non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0" name="Oval 9"/>
          <p:cNvSpPr/>
          <p:nvPr/>
        </p:nvSpPr>
        <p:spPr bwMode="auto">
          <a:xfrm>
            <a:off x="2105922" y="3190782"/>
            <a:ext cx="2276636" cy="2276636"/>
          </a:xfrm>
          <a:prstGeom prst="ellipse">
            <a:avLst/>
          </a:prstGeom>
          <a:solidFill>
            <a:schemeClr val="bg2">
              <a:lumMod val="40000"/>
              <a:lumOff val="6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1" name="Oval 10"/>
          <p:cNvSpPr/>
          <p:nvPr/>
        </p:nvSpPr>
        <p:spPr bwMode="auto">
          <a:xfrm>
            <a:off x="2956208" y="4041068"/>
            <a:ext cx="576064" cy="576064"/>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grpSp>
        <p:nvGrpSpPr>
          <p:cNvPr id="8" name="Group 7"/>
          <p:cNvGrpSpPr/>
          <p:nvPr/>
        </p:nvGrpSpPr>
        <p:grpSpPr>
          <a:xfrm>
            <a:off x="1264020" y="2348880"/>
            <a:ext cx="3960440" cy="3960440"/>
            <a:chOff x="1115616" y="2348880"/>
            <a:chExt cx="3960440" cy="3960440"/>
          </a:xfrm>
        </p:grpSpPr>
        <p:cxnSp>
          <p:nvCxnSpPr>
            <p:cNvPr id="6" name="Straight Connector 5"/>
            <p:cNvCxnSpPr/>
            <p:nvPr/>
          </p:nvCxnSpPr>
          <p:spPr bwMode="auto">
            <a:xfrm>
              <a:off x="3095836" y="2348880"/>
              <a:ext cx="0" cy="3960440"/>
            </a:xfrm>
            <a:prstGeom prst="line">
              <a:avLst/>
            </a:prstGeom>
            <a:solidFill>
              <a:schemeClr val="accent1"/>
            </a:solidFill>
            <a:ln w="571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p:cNvCxnSpPr/>
            <p:nvPr/>
          </p:nvCxnSpPr>
          <p:spPr bwMode="auto">
            <a:xfrm rot="5400000">
              <a:off x="3095836" y="2348880"/>
              <a:ext cx="0" cy="3960440"/>
            </a:xfrm>
            <a:prstGeom prst="line">
              <a:avLst/>
            </a:prstGeom>
            <a:solidFill>
              <a:schemeClr val="accent1"/>
            </a:solidFill>
            <a:ln w="571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 name="TextBox 4"/>
          <p:cNvSpPr txBox="1"/>
          <p:nvPr/>
        </p:nvSpPr>
        <p:spPr>
          <a:xfrm>
            <a:off x="4849101" y="4432466"/>
            <a:ext cx="750718" cy="369332"/>
          </a:xfrm>
          <a:prstGeom prst="rect">
            <a:avLst/>
          </a:prstGeom>
          <a:noFill/>
        </p:spPr>
        <p:txBody>
          <a:bodyPr wrap="none" rtlCol="0">
            <a:spAutoFit/>
          </a:bodyPr>
          <a:lstStyle/>
          <a:p>
            <a:r>
              <a:rPr lang="en-GB" dirty="0" smtClean="0"/>
              <a:t>Trait x</a:t>
            </a:r>
            <a:endParaRPr lang="en-GB" dirty="0"/>
          </a:p>
        </p:txBody>
      </p:sp>
      <p:sp>
        <p:nvSpPr>
          <p:cNvPr id="12" name="TextBox 11"/>
          <p:cNvSpPr txBox="1"/>
          <p:nvPr/>
        </p:nvSpPr>
        <p:spPr>
          <a:xfrm>
            <a:off x="3442540" y="2355040"/>
            <a:ext cx="755528" cy="369332"/>
          </a:xfrm>
          <a:prstGeom prst="rect">
            <a:avLst/>
          </a:prstGeom>
          <a:noFill/>
        </p:spPr>
        <p:txBody>
          <a:bodyPr wrap="none" rtlCol="0">
            <a:spAutoFit/>
          </a:bodyPr>
          <a:lstStyle/>
          <a:p>
            <a:r>
              <a:rPr lang="en-GB" dirty="0" smtClean="0"/>
              <a:t>Trait y</a:t>
            </a:r>
            <a:endParaRPr lang="en-GB" dirty="0"/>
          </a:p>
        </p:txBody>
      </p:sp>
      <p:sp>
        <p:nvSpPr>
          <p:cNvPr id="13" name="Rectangle 12"/>
          <p:cNvSpPr/>
          <p:nvPr/>
        </p:nvSpPr>
        <p:spPr>
          <a:xfrm>
            <a:off x="3820304" y="5733290"/>
            <a:ext cx="4572000" cy="646331"/>
          </a:xfrm>
          <a:prstGeom prst="rect">
            <a:avLst/>
          </a:prstGeom>
        </p:spPr>
        <p:txBody>
          <a:bodyPr>
            <a:spAutoFit/>
          </a:bodyPr>
          <a:lstStyle/>
          <a:p>
            <a:pPr>
              <a:spcAft>
                <a:spcPts val="600"/>
              </a:spcAft>
            </a:pPr>
            <a:r>
              <a:rPr lang="en-GB" dirty="0" smtClean="0"/>
              <a:t>Given the option, selection </a:t>
            </a:r>
            <a:r>
              <a:rPr lang="en-GB" dirty="0"/>
              <a:t>nearly always turns off </a:t>
            </a:r>
            <a:r>
              <a:rPr lang="en-GB" dirty="0" smtClean="0"/>
              <a:t>variation (J</a:t>
            </a:r>
            <a:r>
              <a:rPr lang="en-GB" dirty="0"/>
              <a:t>. </a:t>
            </a:r>
            <a:r>
              <a:rPr lang="en-GB" dirty="0" err="1"/>
              <a:t>Clune</a:t>
            </a:r>
            <a:r>
              <a:rPr lang="en-GB" dirty="0"/>
              <a:t> et al., </a:t>
            </a:r>
            <a:r>
              <a:rPr lang="en-GB" i="1" dirty="0"/>
              <a:t>PRSB</a:t>
            </a:r>
            <a:r>
              <a:rPr lang="en-GB" dirty="0"/>
              <a:t>, </a:t>
            </a:r>
            <a:r>
              <a:rPr lang="en-GB" dirty="0" smtClean="0"/>
              <a:t>2013)</a:t>
            </a:r>
            <a:endParaRPr lang="en-GB" dirty="0"/>
          </a:p>
        </p:txBody>
      </p:sp>
    </p:spTree>
    <p:extLst>
      <p:ext uri="{BB962C8B-B14F-4D97-AF65-F5344CB8AC3E}">
        <p14:creationId xmlns:p14="http://schemas.microsoft.com/office/powerpoint/2010/main" val="357344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404664"/>
            <a:ext cx="8496300" cy="649288"/>
          </a:xfrm>
        </p:spPr>
        <p:txBody>
          <a:bodyPr>
            <a:normAutofit/>
          </a:bodyPr>
          <a:lstStyle/>
          <a:p>
            <a:endParaRPr lang="en-GB" dirty="0"/>
          </a:p>
        </p:txBody>
      </p:sp>
      <p:sp>
        <p:nvSpPr>
          <p:cNvPr id="3" name="Content Placeholder 2"/>
          <p:cNvSpPr>
            <a:spLocks noGrp="1"/>
          </p:cNvSpPr>
          <p:nvPr>
            <p:ph idx="1"/>
          </p:nvPr>
        </p:nvSpPr>
        <p:spPr>
          <a:xfrm>
            <a:off x="5724128" y="2348880"/>
            <a:ext cx="3168030" cy="4114205"/>
          </a:xfrm>
        </p:spPr>
        <p:txBody>
          <a:bodyPr/>
          <a:lstStyle/>
          <a:p>
            <a:r>
              <a:rPr lang="en-GB" sz="2000" dirty="0" smtClean="0"/>
              <a:t>Uniform genetic variation –&gt; non-uniform phenotypic variation</a:t>
            </a:r>
            <a:endParaRPr lang="en-GB" sz="2000" dirty="0"/>
          </a:p>
          <a:p>
            <a:r>
              <a:rPr lang="en-GB" sz="2000" dirty="0" smtClean="0"/>
              <a:t>E.g. More variation on some dimensions, less on other dimensions</a:t>
            </a:r>
          </a:p>
          <a:p>
            <a:endParaRPr lang="en-GB" sz="2000" dirty="0" smtClean="0"/>
          </a:p>
        </p:txBody>
      </p:sp>
      <p:sp>
        <p:nvSpPr>
          <p:cNvPr id="4" name="Slide Number Placeholder 3"/>
          <p:cNvSpPr>
            <a:spLocks noGrp="1"/>
          </p:cNvSpPr>
          <p:nvPr>
            <p:ph type="sldNum" sz="quarter" idx="12"/>
          </p:nvPr>
        </p:nvSpPr>
        <p:spPr/>
        <p:txBody>
          <a:bodyPr/>
          <a:lstStyle/>
          <a:p>
            <a:fld id="{15F47B36-2F3A-469E-8604-285B2B795295}" type="slidenum">
              <a:rPr lang="en-GB" smtClean="0"/>
              <a:pPr/>
              <a:t>11</a:t>
            </a:fld>
            <a:endParaRPr lang="en-GB"/>
          </a:p>
        </p:txBody>
      </p:sp>
      <p:sp>
        <p:nvSpPr>
          <p:cNvPr id="5" name="Oval 4"/>
          <p:cNvSpPr/>
          <p:nvPr/>
        </p:nvSpPr>
        <p:spPr bwMode="auto">
          <a:xfrm>
            <a:off x="3044024" y="3501008"/>
            <a:ext cx="400432" cy="1584000"/>
          </a:xfrm>
          <a:prstGeom prst="ellipse">
            <a:avLst/>
          </a:prstGeom>
          <a:solidFill>
            <a:schemeClr val="bg2">
              <a:lumMod val="60000"/>
              <a:lumOff val="4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1" name="Oval 10"/>
          <p:cNvSpPr/>
          <p:nvPr/>
        </p:nvSpPr>
        <p:spPr bwMode="auto">
          <a:xfrm rot="5400000">
            <a:off x="3075728" y="3537100"/>
            <a:ext cx="400432" cy="1584000"/>
          </a:xfrm>
          <a:prstGeom prst="ellipse">
            <a:avLst/>
          </a:prstGeom>
          <a:solidFill>
            <a:schemeClr val="bg2">
              <a:lumMod val="60000"/>
              <a:lumOff val="4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grpSp>
        <p:nvGrpSpPr>
          <p:cNvPr id="8" name="Group 7"/>
          <p:cNvGrpSpPr/>
          <p:nvPr/>
        </p:nvGrpSpPr>
        <p:grpSpPr>
          <a:xfrm>
            <a:off x="1264020" y="2348880"/>
            <a:ext cx="3960440" cy="3960440"/>
            <a:chOff x="1115616" y="2348880"/>
            <a:chExt cx="3960440" cy="3960440"/>
          </a:xfrm>
        </p:grpSpPr>
        <p:cxnSp>
          <p:nvCxnSpPr>
            <p:cNvPr id="9" name="Straight Connector 8"/>
            <p:cNvCxnSpPr/>
            <p:nvPr/>
          </p:nvCxnSpPr>
          <p:spPr bwMode="auto">
            <a:xfrm>
              <a:off x="3095836" y="2348880"/>
              <a:ext cx="0" cy="3960440"/>
            </a:xfrm>
            <a:prstGeom prst="line">
              <a:avLst/>
            </a:prstGeom>
            <a:solidFill>
              <a:schemeClr val="accent1"/>
            </a:solidFill>
            <a:ln w="571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p:cNvCxnSpPr/>
            <p:nvPr/>
          </p:nvCxnSpPr>
          <p:spPr bwMode="auto">
            <a:xfrm rot="5400000">
              <a:off x="3095836" y="2348880"/>
              <a:ext cx="0" cy="3960440"/>
            </a:xfrm>
            <a:prstGeom prst="line">
              <a:avLst/>
            </a:prstGeom>
            <a:solidFill>
              <a:schemeClr val="accent1"/>
            </a:solidFill>
            <a:ln w="571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 name="Rectangle 5"/>
          <p:cNvSpPr/>
          <p:nvPr/>
        </p:nvSpPr>
        <p:spPr>
          <a:xfrm>
            <a:off x="5422005" y="5269649"/>
            <a:ext cx="3419341" cy="923330"/>
          </a:xfrm>
          <a:prstGeom prst="rect">
            <a:avLst/>
          </a:prstGeom>
        </p:spPr>
        <p:txBody>
          <a:bodyPr wrap="square">
            <a:spAutoFit/>
          </a:bodyPr>
          <a:lstStyle/>
          <a:p>
            <a:pPr lvl="1">
              <a:spcAft>
                <a:spcPts val="600"/>
              </a:spcAft>
            </a:pPr>
            <a:r>
              <a:rPr lang="en-GB" dirty="0" smtClean="0"/>
              <a:t>As before, selection turns off variation on as many dimensions as its allowed to</a:t>
            </a:r>
            <a:endParaRPr lang="en-GB" dirty="0"/>
          </a:p>
        </p:txBody>
      </p:sp>
    </p:spTree>
    <p:extLst>
      <p:ext uri="{BB962C8B-B14F-4D97-AF65-F5344CB8AC3E}">
        <p14:creationId xmlns:p14="http://schemas.microsoft.com/office/powerpoint/2010/main" val="329047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404664"/>
            <a:ext cx="8496300" cy="649288"/>
          </a:xfrm>
        </p:spPr>
        <p:txBody>
          <a:bodyPr>
            <a:normAutofit/>
          </a:bodyPr>
          <a:lstStyle/>
          <a:p>
            <a:endParaRPr lang="en-GB" dirty="0"/>
          </a:p>
        </p:txBody>
      </p:sp>
      <p:sp>
        <p:nvSpPr>
          <p:cNvPr id="3" name="Content Placeholder 2"/>
          <p:cNvSpPr>
            <a:spLocks noGrp="1"/>
          </p:cNvSpPr>
          <p:nvPr>
            <p:ph idx="1"/>
          </p:nvPr>
        </p:nvSpPr>
        <p:spPr>
          <a:xfrm>
            <a:off x="5724128" y="2348880"/>
            <a:ext cx="3168030" cy="4114205"/>
          </a:xfrm>
        </p:spPr>
        <p:txBody>
          <a:bodyPr/>
          <a:lstStyle/>
          <a:p>
            <a:r>
              <a:rPr lang="en-GB" sz="2000" dirty="0" smtClean="0"/>
              <a:t>Patterns of phenotypic variation (rather than amounts)?</a:t>
            </a:r>
          </a:p>
          <a:p>
            <a:r>
              <a:rPr lang="en-GB" sz="2000" dirty="0" smtClean="0"/>
              <a:t>E.g. phenotypic correlations</a:t>
            </a:r>
          </a:p>
          <a:p>
            <a:r>
              <a:rPr lang="en-GB" sz="2000" dirty="0" smtClean="0"/>
              <a:t>That’s more interesting because </a:t>
            </a:r>
            <a:r>
              <a:rPr lang="en-GB" sz="2000" dirty="0" err="1" smtClean="0"/>
              <a:t>theres</a:t>
            </a:r>
            <a:r>
              <a:rPr lang="en-GB" sz="2000" dirty="0" smtClean="0"/>
              <a:t> potential to constrain/bias variation without just turning it off (in any dimensions)</a:t>
            </a:r>
          </a:p>
        </p:txBody>
      </p:sp>
      <p:sp>
        <p:nvSpPr>
          <p:cNvPr id="4" name="Slide Number Placeholder 3"/>
          <p:cNvSpPr>
            <a:spLocks noGrp="1"/>
          </p:cNvSpPr>
          <p:nvPr>
            <p:ph type="sldNum" sz="quarter" idx="12"/>
          </p:nvPr>
        </p:nvSpPr>
        <p:spPr/>
        <p:txBody>
          <a:bodyPr/>
          <a:lstStyle/>
          <a:p>
            <a:fld id="{15F47B36-2F3A-469E-8604-285B2B795295}" type="slidenum">
              <a:rPr lang="en-GB" smtClean="0"/>
              <a:pPr/>
              <a:t>12</a:t>
            </a:fld>
            <a:endParaRPr lang="en-GB"/>
          </a:p>
        </p:txBody>
      </p:sp>
      <p:sp>
        <p:nvSpPr>
          <p:cNvPr id="5" name="Oval 4"/>
          <p:cNvSpPr/>
          <p:nvPr/>
        </p:nvSpPr>
        <p:spPr bwMode="auto">
          <a:xfrm rot="2509670">
            <a:off x="2909005" y="3375100"/>
            <a:ext cx="670470" cy="1908000"/>
          </a:xfrm>
          <a:prstGeom prst="ellipse">
            <a:avLst/>
          </a:prstGeom>
          <a:solidFill>
            <a:schemeClr val="bg2">
              <a:lumMod val="60000"/>
              <a:lumOff val="4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2" name="Oval 11"/>
          <p:cNvSpPr/>
          <p:nvPr/>
        </p:nvSpPr>
        <p:spPr bwMode="auto">
          <a:xfrm>
            <a:off x="2668176" y="3753036"/>
            <a:ext cx="1152128" cy="1152128"/>
          </a:xfrm>
          <a:prstGeom prst="ellipse">
            <a:avLst/>
          </a:prstGeom>
          <a:solidFill>
            <a:schemeClr val="bg2">
              <a:lumMod val="60000"/>
              <a:lumOff val="40000"/>
            </a:schemeClr>
          </a:solidFill>
          <a:ln w="12700" cap="flat" cmpd="sng" algn="ctr">
            <a:noFill/>
            <a:prstDash val="solid"/>
            <a:round/>
            <a:headEnd type="none" w="med" len="med"/>
            <a:tailEnd type="none" w="med" len="med"/>
          </a:ln>
          <a:effectLst/>
          <a:extLst/>
        </p:spPr>
        <p:txBody>
          <a:bodyPr vert="horz" wrap="non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5" name="Oval 14"/>
          <p:cNvSpPr/>
          <p:nvPr/>
        </p:nvSpPr>
        <p:spPr bwMode="auto">
          <a:xfrm rot="7909670">
            <a:off x="2909005" y="3375100"/>
            <a:ext cx="670470" cy="1908000"/>
          </a:xfrm>
          <a:prstGeom prst="ellipse">
            <a:avLst/>
          </a:prstGeom>
          <a:solidFill>
            <a:schemeClr val="bg2">
              <a:lumMod val="60000"/>
              <a:lumOff val="4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grpSp>
        <p:nvGrpSpPr>
          <p:cNvPr id="8" name="Group 7"/>
          <p:cNvGrpSpPr/>
          <p:nvPr/>
        </p:nvGrpSpPr>
        <p:grpSpPr>
          <a:xfrm>
            <a:off x="1264020" y="2348880"/>
            <a:ext cx="3960440" cy="3960440"/>
            <a:chOff x="1115616" y="2348880"/>
            <a:chExt cx="3960440" cy="3960440"/>
          </a:xfrm>
        </p:grpSpPr>
        <p:cxnSp>
          <p:nvCxnSpPr>
            <p:cNvPr id="9" name="Straight Connector 8"/>
            <p:cNvCxnSpPr/>
            <p:nvPr/>
          </p:nvCxnSpPr>
          <p:spPr bwMode="auto">
            <a:xfrm>
              <a:off x="3095836" y="2348880"/>
              <a:ext cx="0" cy="3960440"/>
            </a:xfrm>
            <a:prstGeom prst="line">
              <a:avLst/>
            </a:prstGeom>
            <a:solidFill>
              <a:schemeClr val="accent1"/>
            </a:solidFill>
            <a:ln w="571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p:cNvCxnSpPr/>
            <p:nvPr/>
          </p:nvCxnSpPr>
          <p:spPr bwMode="auto">
            <a:xfrm rot="5400000">
              <a:off x="3095836" y="2348880"/>
              <a:ext cx="0" cy="3960440"/>
            </a:xfrm>
            <a:prstGeom prst="line">
              <a:avLst/>
            </a:prstGeom>
            <a:solidFill>
              <a:schemeClr val="accent1"/>
            </a:solidFill>
            <a:ln w="571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67788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95339" y="1519765"/>
            <a:ext cx="3168030" cy="4114205"/>
          </a:xfrm>
        </p:spPr>
        <p:txBody>
          <a:bodyPr/>
          <a:lstStyle/>
          <a:p>
            <a:r>
              <a:rPr lang="en-GB" sz="2000" dirty="0" smtClean="0"/>
              <a:t>Evolution of a </a:t>
            </a:r>
            <a:r>
              <a:rPr lang="en-GB" sz="2000" dirty="0"/>
              <a:t>modifier locus that alters the </a:t>
            </a:r>
            <a:r>
              <a:rPr lang="en-GB" sz="2000" dirty="0" smtClean="0"/>
              <a:t>correlation between two other traits</a:t>
            </a:r>
            <a:endParaRPr lang="en-GB" sz="2000" dirty="0"/>
          </a:p>
          <a:p>
            <a:r>
              <a:rPr lang="en-GB" sz="2000" dirty="0" smtClean="0"/>
              <a:t>Selection aligns variation with the direction of selection</a:t>
            </a:r>
          </a:p>
          <a:p>
            <a:r>
              <a:rPr lang="en-GB" sz="2000" dirty="0" smtClean="0"/>
              <a:t>variation that is </a:t>
            </a:r>
            <a:r>
              <a:rPr lang="en-GB" sz="2000" i="1" dirty="0" smtClean="0"/>
              <a:t>directed</a:t>
            </a:r>
            <a:r>
              <a:rPr lang="en-GB" sz="2000" dirty="0" smtClean="0"/>
              <a:t> </a:t>
            </a:r>
            <a:r>
              <a:rPr lang="en-GB" sz="2000" dirty="0" err="1" smtClean="0"/>
              <a:t>wrt</a:t>
            </a:r>
            <a:r>
              <a:rPr lang="en-GB" sz="2000" dirty="0" smtClean="0"/>
              <a:t> fitness effects</a:t>
            </a:r>
          </a:p>
          <a:p>
            <a:r>
              <a:rPr lang="en-GB" sz="2000" dirty="0" smtClean="0"/>
              <a:t>Goes </a:t>
            </a:r>
            <a:r>
              <a:rPr lang="en-GB" sz="2000" dirty="0"/>
              <a:t>uphill </a:t>
            </a:r>
            <a:r>
              <a:rPr lang="en-GB" sz="2000" dirty="0" smtClean="0"/>
              <a:t>faster – does what its already doing faster – not really any new phenotypes</a:t>
            </a:r>
            <a:endParaRPr lang="en-GB" sz="2000" dirty="0"/>
          </a:p>
          <a:p>
            <a:endParaRPr lang="en-GB" sz="2000" dirty="0" smtClean="0"/>
          </a:p>
        </p:txBody>
      </p:sp>
      <p:sp>
        <p:nvSpPr>
          <p:cNvPr id="4" name="Slide Number Placeholder 3"/>
          <p:cNvSpPr>
            <a:spLocks noGrp="1"/>
          </p:cNvSpPr>
          <p:nvPr>
            <p:ph type="sldNum" sz="quarter" idx="12"/>
          </p:nvPr>
        </p:nvSpPr>
        <p:spPr/>
        <p:txBody>
          <a:bodyPr/>
          <a:lstStyle/>
          <a:p>
            <a:fld id="{15F47B36-2F3A-469E-8604-285B2B795295}" type="slidenum">
              <a:rPr lang="en-GB" smtClean="0"/>
              <a:pPr/>
              <a:t>13</a:t>
            </a:fld>
            <a:endParaRPr lang="en-GB"/>
          </a:p>
        </p:txBody>
      </p:sp>
      <p:sp>
        <p:nvSpPr>
          <p:cNvPr id="5" name="Oval 4"/>
          <p:cNvSpPr/>
          <p:nvPr/>
        </p:nvSpPr>
        <p:spPr bwMode="auto">
          <a:xfrm rot="2509670">
            <a:off x="2909005" y="3375100"/>
            <a:ext cx="670470" cy="1908000"/>
          </a:xfrm>
          <a:prstGeom prst="ellipse">
            <a:avLst/>
          </a:prstGeom>
          <a:solidFill>
            <a:schemeClr val="bg2">
              <a:lumMod val="60000"/>
              <a:lumOff val="4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grpSp>
        <p:nvGrpSpPr>
          <p:cNvPr id="8" name="Group 7"/>
          <p:cNvGrpSpPr/>
          <p:nvPr/>
        </p:nvGrpSpPr>
        <p:grpSpPr>
          <a:xfrm>
            <a:off x="1264020" y="2348880"/>
            <a:ext cx="3960440" cy="3960440"/>
            <a:chOff x="1115616" y="2348880"/>
            <a:chExt cx="3960440" cy="3960440"/>
          </a:xfrm>
        </p:grpSpPr>
        <p:cxnSp>
          <p:nvCxnSpPr>
            <p:cNvPr id="9" name="Straight Connector 8"/>
            <p:cNvCxnSpPr/>
            <p:nvPr/>
          </p:nvCxnSpPr>
          <p:spPr bwMode="auto">
            <a:xfrm>
              <a:off x="3095836" y="2348880"/>
              <a:ext cx="0" cy="3960440"/>
            </a:xfrm>
            <a:prstGeom prst="line">
              <a:avLst/>
            </a:prstGeom>
            <a:solidFill>
              <a:schemeClr val="accent1"/>
            </a:solidFill>
            <a:ln w="571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p:cNvCxnSpPr/>
            <p:nvPr/>
          </p:nvCxnSpPr>
          <p:spPr bwMode="auto">
            <a:xfrm rot="5400000">
              <a:off x="3095836" y="2348880"/>
              <a:ext cx="0" cy="3960440"/>
            </a:xfrm>
            <a:prstGeom prst="line">
              <a:avLst/>
            </a:prstGeom>
            <a:solidFill>
              <a:schemeClr val="accent1"/>
            </a:solidFill>
            <a:ln w="571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 name="Up Arrow 5"/>
          <p:cNvSpPr/>
          <p:nvPr/>
        </p:nvSpPr>
        <p:spPr bwMode="auto">
          <a:xfrm rot="2468661">
            <a:off x="4306311" y="2531359"/>
            <a:ext cx="513749" cy="792088"/>
          </a:xfrm>
          <a:prstGeom prst="upArrow">
            <a:avLst/>
          </a:prstGeom>
          <a:solidFill>
            <a:schemeClr val="accent1"/>
          </a:solidFill>
          <a:ln w="127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7" name="Rectangle 6"/>
          <p:cNvSpPr/>
          <p:nvPr/>
        </p:nvSpPr>
        <p:spPr>
          <a:xfrm>
            <a:off x="250826" y="477169"/>
            <a:ext cx="8624717" cy="1015663"/>
          </a:xfrm>
          <a:prstGeom prst="rect">
            <a:avLst/>
          </a:prstGeom>
        </p:spPr>
        <p:txBody>
          <a:bodyPr wrap="square">
            <a:spAutoFit/>
          </a:bodyPr>
          <a:lstStyle/>
          <a:p>
            <a:r>
              <a:rPr lang="en-GB" sz="2000" dirty="0" err="1"/>
              <a:t>Pavlicev</a:t>
            </a:r>
            <a:r>
              <a:rPr lang="en-GB" sz="2000" dirty="0"/>
              <a:t>, M., </a:t>
            </a:r>
            <a:r>
              <a:rPr lang="en-GB" sz="2000" dirty="0" err="1"/>
              <a:t>Cheverud</a:t>
            </a:r>
            <a:r>
              <a:rPr lang="en-GB" sz="2000" dirty="0"/>
              <a:t>, J. M., &amp; Wagner, G. P. (2011). Evolution of adaptive phenotypic variation patterns by direct selection for </a:t>
            </a:r>
            <a:r>
              <a:rPr lang="en-GB" sz="2000" dirty="0" smtClean="0"/>
              <a:t>evolvability. </a:t>
            </a:r>
            <a:r>
              <a:rPr lang="en-GB" sz="2000" i="1" dirty="0" smtClean="0"/>
              <a:t>PRSB</a:t>
            </a:r>
            <a:r>
              <a:rPr lang="en-GB" sz="2000" dirty="0" smtClean="0"/>
              <a:t>,</a:t>
            </a:r>
            <a:r>
              <a:rPr lang="en-GB" sz="2000" dirty="0"/>
              <a:t> </a:t>
            </a:r>
            <a:r>
              <a:rPr lang="en-GB" sz="2000" i="1" dirty="0"/>
              <a:t>278</a:t>
            </a:r>
            <a:r>
              <a:rPr lang="en-GB" sz="2000" dirty="0"/>
              <a:t>(1713), 1903-1912.</a:t>
            </a:r>
          </a:p>
        </p:txBody>
      </p:sp>
    </p:spTree>
    <p:extLst>
      <p:ext uri="{BB962C8B-B14F-4D97-AF65-F5344CB8AC3E}">
        <p14:creationId xmlns:p14="http://schemas.microsoft.com/office/powerpoint/2010/main" val="26320402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95339" y="1519765"/>
            <a:ext cx="3168030" cy="4114205"/>
          </a:xfrm>
        </p:spPr>
        <p:txBody>
          <a:bodyPr/>
          <a:lstStyle/>
          <a:p>
            <a:r>
              <a:rPr lang="en-GB" sz="2000" dirty="0" smtClean="0"/>
              <a:t>Evolution of a </a:t>
            </a:r>
            <a:r>
              <a:rPr lang="en-GB" sz="2000" dirty="0"/>
              <a:t>modifier locus that alters the </a:t>
            </a:r>
            <a:r>
              <a:rPr lang="en-GB" sz="2000" dirty="0" smtClean="0"/>
              <a:t>correlation between two other traits</a:t>
            </a:r>
            <a:endParaRPr lang="en-GB" sz="2000" dirty="0"/>
          </a:p>
          <a:p>
            <a:r>
              <a:rPr lang="en-GB" sz="2000" dirty="0" smtClean="0"/>
              <a:t>Selection aligns variation with the direction of selection</a:t>
            </a:r>
          </a:p>
          <a:p>
            <a:r>
              <a:rPr lang="en-GB" sz="2000" dirty="0" smtClean="0"/>
              <a:t>variation that is </a:t>
            </a:r>
            <a:r>
              <a:rPr lang="en-GB" sz="2000" i="1" dirty="0" smtClean="0"/>
              <a:t>directed</a:t>
            </a:r>
            <a:r>
              <a:rPr lang="en-GB" sz="2000" dirty="0" smtClean="0"/>
              <a:t> </a:t>
            </a:r>
            <a:r>
              <a:rPr lang="en-GB" sz="2000" dirty="0" err="1" smtClean="0"/>
              <a:t>wrt</a:t>
            </a:r>
            <a:r>
              <a:rPr lang="en-GB" sz="2000" dirty="0" smtClean="0"/>
              <a:t> fitness effects</a:t>
            </a:r>
          </a:p>
          <a:p>
            <a:r>
              <a:rPr lang="en-GB" sz="2000" dirty="0" smtClean="0"/>
              <a:t>Goes </a:t>
            </a:r>
            <a:r>
              <a:rPr lang="en-GB" sz="2000" dirty="0"/>
              <a:t>uphill </a:t>
            </a:r>
            <a:r>
              <a:rPr lang="en-GB" sz="2000" dirty="0" smtClean="0"/>
              <a:t>faster – does what its already doing faster – not really any new phenotypes</a:t>
            </a:r>
            <a:endParaRPr lang="en-GB" sz="2000" dirty="0"/>
          </a:p>
          <a:p>
            <a:endParaRPr lang="en-GB" sz="2000" dirty="0" smtClean="0"/>
          </a:p>
        </p:txBody>
      </p:sp>
      <p:sp>
        <p:nvSpPr>
          <p:cNvPr id="4" name="Slide Number Placeholder 3"/>
          <p:cNvSpPr>
            <a:spLocks noGrp="1"/>
          </p:cNvSpPr>
          <p:nvPr>
            <p:ph type="sldNum" sz="quarter" idx="12"/>
          </p:nvPr>
        </p:nvSpPr>
        <p:spPr/>
        <p:txBody>
          <a:bodyPr/>
          <a:lstStyle/>
          <a:p>
            <a:fld id="{15F47B36-2F3A-469E-8604-285B2B795295}" type="slidenum">
              <a:rPr lang="en-GB" smtClean="0"/>
              <a:pPr/>
              <a:t>14</a:t>
            </a:fld>
            <a:endParaRPr lang="en-GB"/>
          </a:p>
        </p:txBody>
      </p:sp>
      <p:grpSp>
        <p:nvGrpSpPr>
          <p:cNvPr id="2" name="Group 1"/>
          <p:cNvGrpSpPr/>
          <p:nvPr/>
        </p:nvGrpSpPr>
        <p:grpSpPr>
          <a:xfrm rot="16200000">
            <a:off x="1929178" y="2334213"/>
            <a:ext cx="1911055" cy="2751741"/>
            <a:chOff x="2909005" y="2531359"/>
            <a:chExt cx="1911055" cy="2751741"/>
          </a:xfrm>
        </p:grpSpPr>
        <p:sp>
          <p:nvSpPr>
            <p:cNvPr id="5" name="Oval 4"/>
            <p:cNvSpPr/>
            <p:nvPr/>
          </p:nvSpPr>
          <p:spPr bwMode="auto">
            <a:xfrm rot="2509670">
              <a:off x="2909005" y="3375100"/>
              <a:ext cx="670470" cy="1908000"/>
            </a:xfrm>
            <a:prstGeom prst="ellipse">
              <a:avLst/>
            </a:prstGeom>
            <a:solidFill>
              <a:schemeClr val="bg2">
                <a:lumMod val="60000"/>
                <a:lumOff val="4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6" name="Up Arrow 5"/>
            <p:cNvSpPr/>
            <p:nvPr/>
          </p:nvSpPr>
          <p:spPr bwMode="auto">
            <a:xfrm rot="2468661">
              <a:off x="4306311" y="2531359"/>
              <a:ext cx="513749" cy="792088"/>
            </a:xfrm>
            <a:prstGeom prst="upArrow">
              <a:avLst/>
            </a:prstGeom>
            <a:solidFill>
              <a:schemeClr val="accent1"/>
            </a:solidFill>
            <a:ln w="127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grpSp>
      <p:grpSp>
        <p:nvGrpSpPr>
          <p:cNvPr id="8" name="Group 7"/>
          <p:cNvGrpSpPr/>
          <p:nvPr/>
        </p:nvGrpSpPr>
        <p:grpSpPr>
          <a:xfrm>
            <a:off x="1264020" y="2348880"/>
            <a:ext cx="3960440" cy="3960440"/>
            <a:chOff x="1115616" y="2348880"/>
            <a:chExt cx="3960440" cy="3960440"/>
          </a:xfrm>
        </p:grpSpPr>
        <p:cxnSp>
          <p:nvCxnSpPr>
            <p:cNvPr id="9" name="Straight Connector 8"/>
            <p:cNvCxnSpPr/>
            <p:nvPr/>
          </p:nvCxnSpPr>
          <p:spPr bwMode="auto">
            <a:xfrm>
              <a:off x="3095836" y="2348880"/>
              <a:ext cx="0" cy="3960440"/>
            </a:xfrm>
            <a:prstGeom prst="line">
              <a:avLst/>
            </a:prstGeom>
            <a:solidFill>
              <a:schemeClr val="accent1"/>
            </a:solidFill>
            <a:ln w="571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p:cNvCxnSpPr/>
            <p:nvPr/>
          </p:nvCxnSpPr>
          <p:spPr bwMode="auto">
            <a:xfrm rot="5400000">
              <a:off x="3095836" y="2348880"/>
              <a:ext cx="0" cy="3960440"/>
            </a:xfrm>
            <a:prstGeom prst="line">
              <a:avLst/>
            </a:prstGeom>
            <a:solidFill>
              <a:schemeClr val="accent1"/>
            </a:solidFill>
            <a:ln w="571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 name="Rectangle 6"/>
          <p:cNvSpPr/>
          <p:nvPr/>
        </p:nvSpPr>
        <p:spPr>
          <a:xfrm>
            <a:off x="250826" y="477169"/>
            <a:ext cx="8624717" cy="1015663"/>
          </a:xfrm>
          <a:prstGeom prst="rect">
            <a:avLst/>
          </a:prstGeom>
        </p:spPr>
        <p:txBody>
          <a:bodyPr wrap="square">
            <a:spAutoFit/>
          </a:bodyPr>
          <a:lstStyle/>
          <a:p>
            <a:r>
              <a:rPr lang="en-GB" sz="2000" dirty="0" err="1"/>
              <a:t>Pavlicev</a:t>
            </a:r>
            <a:r>
              <a:rPr lang="en-GB" sz="2000" dirty="0"/>
              <a:t>, M., </a:t>
            </a:r>
            <a:r>
              <a:rPr lang="en-GB" sz="2000" dirty="0" err="1"/>
              <a:t>Cheverud</a:t>
            </a:r>
            <a:r>
              <a:rPr lang="en-GB" sz="2000" dirty="0"/>
              <a:t>, J. M., &amp; Wagner, G. P. (2011). Evolution of adaptive phenotypic variation patterns by direct selection for </a:t>
            </a:r>
            <a:r>
              <a:rPr lang="en-GB" sz="2000" dirty="0" smtClean="0"/>
              <a:t>evolvability. </a:t>
            </a:r>
            <a:r>
              <a:rPr lang="en-GB" sz="2000" i="1" dirty="0" smtClean="0"/>
              <a:t>PRSB</a:t>
            </a:r>
            <a:r>
              <a:rPr lang="en-GB" sz="2000" dirty="0" smtClean="0"/>
              <a:t>,</a:t>
            </a:r>
            <a:r>
              <a:rPr lang="en-GB" sz="2000" dirty="0"/>
              <a:t> </a:t>
            </a:r>
            <a:r>
              <a:rPr lang="en-GB" sz="2000" i="1" dirty="0"/>
              <a:t>278</a:t>
            </a:r>
            <a:r>
              <a:rPr lang="en-GB" sz="2000" dirty="0"/>
              <a:t>(1713), 1903-1912.</a:t>
            </a:r>
          </a:p>
        </p:txBody>
      </p:sp>
    </p:spTree>
    <p:extLst>
      <p:ext uri="{BB962C8B-B14F-4D97-AF65-F5344CB8AC3E}">
        <p14:creationId xmlns:p14="http://schemas.microsoft.com/office/powerpoint/2010/main" val="9642276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476672"/>
            <a:ext cx="8496300" cy="649288"/>
          </a:xfrm>
        </p:spPr>
        <p:txBody>
          <a:bodyPr/>
          <a:lstStyle/>
          <a:p>
            <a:r>
              <a:rPr lang="en-GB" dirty="0" smtClean="0"/>
              <a:t>a linear model of correlations</a:t>
            </a:r>
            <a:endParaRPr lang="en-GB" dirty="0"/>
          </a:p>
        </p:txBody>
      </p:sp>
      <p:sp>
        <p:nvSpPr>
          <p:cNvPr id="3" name="Content Placeholder 2"/>
          <p:cNvSpPr>
            <a:spLocks noGrp="1"/>
          </p:cNvSpPr>
          <p:nvPr>
            <p:ph idx="1"/>
          </p:nvPr>
        </p:nvSpPr>
        <p:spPr>
          <a:xfrm>
            <a:off x="341375" y="1266422"/>
            <a:ext cx="8511057" cy="3807531"/>
          </a:xfrm>
        </p:spPr>
        <p:txBody>
          <a:bodyPr/>
          <a:lstStyle/>
          <a:p>
            <a:r>
              <a:rPr lang="en-GB" dirty="0" smtClean="0"/>
              <a:t>Feed-forward gene-network</a:t>
            </a:r>
          </a:p>
          <a:p>
            <a:endParaRPr lang="en-GB" dirty="0" smtClean="0"/>
          </a:p>
          <a:p>
            <a:endParaRPr lang="en-GB" sz="2800" dirty="0"/>
          </a:p>
          <a:p>
            <a:endParaRPr lang="en-GB" sz="2800" dirty="0" smtClean="0"/>
          </a:p>
          <a:p>
            <a:endParaRPr lang="en-GB" dirty="0" smtClean="0"/>
          </a:p>
          <a:p>
            <a:endParaRPr lang="en-GB" dirty="0" smtClean="0"/>
          </a:p>
        </p:txBody>
      </p:sp>
      <p:sp>
        <p:nvSpPr>
          <p:cNvPr id="4" name="Slide Number Placeholder 3"/>
          <p:cNvSpPr>
            <a:spLocks noGrp="1"/>
          </p:cNvSpPr>
          <p:nvPr>
            <p:ph type="sldNum" sz="quarter" idx="12"/>
          </p:nvPr>
        </p:nvSpPr>
        <p:spPr/>
        <p:txBody>
          <a:bodyPr/>
          <a:lstStyle/>
          <a:p>
            <a:fld id="{15F47B36-2F3A-469E-8604-285B2B795295}" type="slidenum">
              <a:rPr lang="en-GB" smtClean="0"/>
              <a:pPr/>
              <a:t>15</a:t>
            </a:fld>
            <a:endParaRPr lang="en-GB"/>
          </a:p>
        </p:txBody>
      </p:sp>
      <p:sp>
        <p:nvSpPr>
          <p:cNvPr id="5" name="Oval 4"/>
          <p:cNvSpPr/>
          <p:nvPr/>
        </p:nvSpPr>
        <p:spPr bwMode="auto">
          <a:xfrm>
            <a:off x="1531164" y="2708920"/>
            <a:ext cx="736580" cy="757386"/>
          </a:xfrm>
          <a:prstGeom prst="ellipse">
            <a:avLst/>
          </a:prstGeom>
          <a:solidFill>
            <a:schemeClr val="bg1"/>
          </a:solidFill>
          <a:ln w="12700" cap="flat" cmpd="sng" algn="ctr">
            <a:solidFill>
              <a:schemeClr val="accent2"/>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3200" b="0" i="0" u="none" strike="noStrike" cap="none" normalizeH="0" baseline="0" dirty="0" smtClean="0">
                <a:ln>
                  <a:noFill/>
                </a:ln>
                <a:solidFill>
                  <a:schemeClr val="tx1"/>
                </a:solidFill>
                <a:effectLst/>
                <a:latin typeface="Batang" panose="02030600000101010101" pitchFamily="18" charset="-127"/>
                <a:ea typeface="Batang" panose="02030600000101010101" pitchFamily="18" charset="-127"/>
              </a:rPr>
              <a:t>x</a:t>
            </a:r>
            <a:endParaRPr kumimoji="0" lang="en-GB" b="0" i="0" u="none" strike="noStrike" cap="none" normalizeH="0" baseline="0" dirty="0" smtClean="0">
              <a:ln>
                <a:noFill/>
              </a:ln>
              <a:solidFill>
                <a:schemeClr val="tx1"/>
              </a:solidFill>
              <a:effectLst/>
              <a:latin typeface="Batang" panose="02030600000101010101" pitchFamily="18" charset="-127"/>
              <a:ea typeface="Batang" panose="02030600000101010101" pitchFamily="18" charset="-127"/>
            </a:endParaRPr>
          </a:p>
        </p:txBody>
      </p:sp>
      <p:sp>
        <p:nvSpPr>
          <p:cNvPr id="6" name="Oval 5"/>
          <p:cNvSpPr/>
          <p:nvPr/>
        </p:nvSpPr>
        <p:spPr bwMode="auto">
          <a:xfrm>
            <a:off x="1535673" y="3645024"/>
            <a:ext cx="732071" cy="757386"/>
          </a:xfrm>
          <a:prstGeom prst="ellipse">
            <a:avLst/>
          </a:prstGeom>
          <a:solidFill>
            <a:schemeClr val="bg1"/>
          </a:solidFill>
          <a:ln w="12700" cap="flat" cmpd="sng" algn="ctr">
            <a:solidFill>
              <a:schemeClr val="accent2"/>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GB" sz="3200" dirty="0">
                <a:latin typeface="Batang" panose="02030600000101010101" pitchFamily="18" charset="-127"/>
                <a:ea typeface="Batang" panose="02030600000101010101" pitchFamily="18" charset="-127"/>
              </a:rPr>
              <a:t>y</a:t>
            </a:r>
          </a:p>
        </p:txBody>
      </p:sp>
      <p:sp>
        <p:nvSpPr>
          <p:cNvPr id="7" name="Oval 6"/>
          <p:cNvSpPr/>
          <p:nvPr/>
        </p:nvSpPr>
        <p:spPr bwMode="auto">
          <a:xfrm>
            <a:off x="3271347" y="2708920"/>
            <a:ext cx="736580" cy="757386"/>
          </a:xfrm>
          <a:prstGeom prst="ellipse">
            <a:avLst/>
          </a:prstGeom>
          <a:solidFill>
            <a:schemeClr val="bg1"/>
          </a:solidFill>
          <a:ln w="12700" cap="flat" cmpd="sng" algn="ctr">
            <a:solidFill>
              <a:schemeClr val="accent2"/>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GB" sz="3200" dirty="0">
                <a:latin typeface="Batang" panose="02030600000101010101" pitchFamily="18" charset="-127"/>
                <a:ea typeface="Batang" panose="02030600000101010101" pitchFamily="18" charset="-127"/>
              </a:rPr>
              <a:t>X</a:t>
            </a:r>
            <a:endParaRPr kumimoji="0" lang="en-GB" b="0" i="0" u="none" strike="noStrike" cap="none" normalizeH="0" baseline="0" dirty="0" smtClean="0">
              <a:ln>
                <a:noFill/>
              </a:ln>
              <a:solidFill>
                <a:schemeClr val="tx1"/>
              </a:solidFill>
              <a:effectLst/>
              <a:latin typeface="Batang" panose="02030600000101010101" pitchFamily="18" charset="-127"/>
              <a:ea typeface="Batang" panose="02030600000101010101" pitchFamily="18" charset="-127"/>
            </a:endParaRPr>
          </a:p>
        </p:txBody>
      </p:sp>
      <p:sp>
        <p:nvSpPr>
          <p:cNvPr id="8" name="Oval 7"/>
          <p:cNvSpPr/>
          <p:nvPr/>
        </p:nvSpPr>
        <p:spPr bwMode="auto">
          <a:xfrm>
            <a:off x="3275856" y="3645024"/>
            <a:ext cx="732071" cy="757386"/>
          </a:xfrm>
          <a:prstGeom prst="ellipse">
            <a:avLst/>
          </a:prstGeom>
          <a:solidFill>
            <a:schemeClr val="bg1"/>
          </a:solidFill>
          <a:ln w="12700" cap="flat" cmpd="sng" algn="ctr">
            <a:solidFill>
              <a:schemeClr val="accent2"/>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GB" sz="3200" dirty="0" smtClean="0">
                <a:latin typeface="Batang" panose="02030600000101010101" pitchFamily="18" charset="-127"/>
                <a:ea typeface="Batang" panose="02030600000101010101" pitchFamily="18" charset="-127"/>
              </a:rPr>
              <a:t>Y</a:t>
            </a:r>
            <a:endParaRPr lang="en-GB" sz="3200" dirty="0">
              <a:latin typeface="Batang" panose="02030600000101010101" pitchFamily="18" charset="-127"/>
              <a:ea typeface="Batang" panose="02030600000101010101" pitchFamily="18" charset="-127"/>
            </a:endParaRPr>
          </a:p>
        </p:txBody>
      </p:sp>
      <p:cxnSp>
        <p:nvCxnSpPr>
          <p:cNvPr id="10" name="Straight Arrow Connector 9"/>
          <p:cNvCxnSpPr>
            <a:stCxn id="5" idx="6"/>
            <a:endCxn id="7" idx="2"/>
          </p:cNvCxnSpPr>
          <p:nvPr/>
        </p:nvCxnSpPr>
        <p:spPr bwMode="auto">
          <a:xfrm>
            <a:off x="2267744" y="3087613"/>
            <a:ext cx="1003603" cy="0"/>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p:nvPr/>
        </p:nvCxnSpPr>
        <p:spPr bwMode="auto">
          <a:xfrm>
            <a:off x="2272253" y="4042858"/>
            <a:ext cx="1003603" cy="0"/>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p:nvPr/>
        </p:nvCxnSpPr>
        <p:spPr bwMode="auto">
          <a:xfrm flipV="1">
            <a:off x="2272253" y="3284984"/>
            <a:ext cx="1003603" cy="738733"/>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5" idx="5"/>
            <a:endCxn id="8" idx="1"/>
          </p:cNvCxnSpPr>
          <p:nvPr/>
        </p:nvCxnSpPr>
        <p:spPr bwMode="auto">
          <a:xfrm>
            <a:off x="2159874" y="3355389"/>
            <a:ext cx="1223191" cy="400552"/>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Box 17"/>
          <p:cNvSpPr txBox="1"/>
          <p:nvPr/>
        </p:nvSpPr>
        <p:spPr>
          <a:xfrm>
            <a:off x="2298762" y="3170188"/>
            <a:ext cx="593432" cy="369332"/>
          </a:xfrm>
          <a:prstGeom prst="rect">
            <a:avLst/>
          </a:prstGeom>
          <a:noFill/>
        </p:spPr>
        <p:txBody>
          <a:bodyPr wrap="none" rtlCol="0">
            <a:spAutoFit/>
          </a:bodyPr>
          <a:lstStyle/>
          <a:p>
            <a:r>
              <a:rPr lang="en-GB" dirty="0" err="1" smtClean="0"/>
              <a:t>Wxy</a:t>
            </a:r>
            <a:endParaRPr lang="en-GB" dirty="0"/>
          </a:p>
        </p:txBody>
      </p:sp>
      <p:sp>
        <p:nvSpPr>
          <p:cNvPr id="19" name="TextBox 18"/>
          <p:cNvSpPr txBox="1"/>
          <p:nvPr/>
        </p:nvSpPr>
        <p:spPr>
          <a:xfrm>
            <a:off x="2339752" y="2780928"/>
            <a:ext cx="588623" cy="369332"/>
          </a:xfrm>
          <a:prstGeom prst="rect">
            <a:avLst/>
          </a:prstGeom>
          <a:noFill/>
        </p:spPr>
        <p:txBody>
          <a:bodyPr wrap="none" rtlCol="0">
            <a:spAutoFit/>
          </a:bodyPr>
          <a:lstStyle/>
          <a:p>
            <a:r>
              <a:rPr lang="en-GB" dirty="0" err="1" smtClean="0"/>
              <a:t>Wxx</a:t>
            </a:r>
            <a:endParaRPr lang="en-GB" dirty="0"/>
          </a:p>
        </p:txBody>
      </p:sp>
      <p:sp>
        <p:nvSpPr>
          <p:cNvPr id="20" name="TextBox 19"/>
          <p:cNvSpPr txBox="1"/>
          <p:nvPr/>
        </p:nvSpPr>
        <p:spPr>
          <a:xfrm>
            <a:off x="2472829" y="3573016"/>
            <a:ext cx="587469" cy="369332"/>
          </a:xfrm>
          <a:prstGeom prst="rect">
            <a:avLst/>
          </a:prstGeom>
          <a:noFill/>
        </p:spPr>
        <p:txBody>
          <a:bodyPr wrap="none" rtlCol="0">
            <a:spAutoFit/>
          </a:bodyPr>
          <a:lstStyle/>
          <a:p>
            <a:r>
              <a:rPr lang="en-GB" dirty="0" err="1" smtClean="0"/>
              <a:t>Wyx</a:t>
            </a:r>
            <a:endParaRPr lang="en-GB" dirty="0"/>
          </a:p>
        </p:txBody>
      </p:sp>
      <p:sp>
        <p:nvSpPr>
          <p:cNvPr id="21" name="TextBox 20"/>
          <p:cNvSpPr txBox="1"/>
          <p:nvPr/>
        </p:nvSpPr>
        <p:spPr>
          <a:xfrm>
            <a:off x="2314813" y="4007733"/>
            <a:ext cx="593432" cy="369332"/>
          </a:xfrm>
          <a:prstGeom prst="rect">
            <a:avLst/>
          </a:prstGeom>
          <a:noFill/>
        </p:spPr>
        <p:txBody>
          <a:bodyPr wrap="none" rtlCol="0">
            <a:spAutoFit/>
          </a:bodyPr>
          <a:lstStyle/>
          <a:p>
            <a:r>
              <a:rPr lang="en-GB" dirty="0" err="1" smtClean="0"/>
              <a:t>Wyy</a:t>
            </a:r>
            <a:endParaRPr lang="en-GB" dirty="0"/>
          </a:p>
        </p:txBody>
      </p:sp>
      <p:sp>
        <p:nvSpPr>
          <p:cNvPr id="22" name="TextBox 21"/>
          <p:cNvSpPr txBox="1"/>
          <p:nvPr/>
        </p:nvSpPr>
        <p:spPr>
          <a:xfrm>
            <a:off x="4596904" y="1535724"/>
            <a:ext cx="3593291" cy="369332"/>
          </a:xfrm>
          <a:prstGeom prst="rect">
            <a:avLst/>
          </a:prstGeom>
          <a:noFill/>
        </p:spPr>
        <p:txBody>
          <a:bodyPr wrap="none" rtlCol="0">
            <a:spAutoFit/>
          </a:bodyPr>
          <a:lstStyle/>
          <a:p>
            <a:r>
              <a:rPr lang="en-GB" dirty="0" smtClean="0"/>
              <a:t>Value of X is sensitive to context of y</a:t>
            </a:r>
            <a:endParaRPr lang="en-GB" dirty="0"/>
          </a:p>
        </p:txBody>
      </p:sp>
      <p:sp>
        <p:nvSpPr>
          <p:cNvPr id="23" name="TextBox 22"/>
          <p:cNvSpPr txBox="1"/>
          <p:nvPr/>
        </p:nvSpPr>
        <p:spPr>
          <a:xfrm>
            <a:off x="4596904" y="1919174"/>
            <a:ext cx="3593291" cy="369332"/>
          </a:xfrm>
          <a:prstGeom prst="rect">
            <a:avLst/>
          </a:prstGeom>
          <a:noFill/>
        </p:spPr>
        <p:txBody>
          <a:bodyPr wrap="none" rtlCol="0">
            <a:spAutoFit/>
          </a:bodyPr>
          <a:lstStyle/>
          <a:p>
            <a:r>
              <a:rPr lang="en-GB" dirty="0" smtClean="0"/>
              <a:t>Value of Y is sensitive to context of x</a:t>
            </a:r>
            <a:endParaRPr lang="en-GB" dirty="0"/>
          </a:p>
        </p:txBody>
      </p:sp>
      <p:sp>
        <p:nvSpPr>
          <p:cNvPr id="9" name="TextBox 8"/>
          <p:cNvSpPr txBox="1"/>
          <p:nvPr/>
        </p:nvSpPr>
        <p:spPr>
          <a:xfrm>
            <a:off x="1339879" y="2287577"/>
            <a:ext cx="734175" cy="369332"/>
          </a:xfrm>
          <a:prstGeom prst="rect">
            <a:avLst/>
          </a:prstGeom>
          <a:noFill/>
        </p:spPr>
        <p:txBody>
          <a:bodyPr wrap="none" rtlCol="0">
            <a:spAutoFit/>
          </a:bodyPr>
          <a:lstStyle/>
          <a:p>
            <a:r>
              <a:rPr lang="en-GB" dirty="0" smtClean="0"/>
              <a:t>genes</a:t>
            </a:r>
            <a:endParaRPr lang="en-GB" dirty="0"/>
          </a:p>
        </p:txBody>
      </p:sp>
      <p:sp>
        <p:nvSpPr>
          <p:cNvPr id="24" name="TextBox 23"/>
          <p:cNvSpPr txBox="1"/>
          <p:nvPr/>
        </p:nvSpPr>
        <p:spPr>
          <a:xfrm>
            <a:off x="2100350" y="4481382"/>
            <a:ext cx="1380436" cy="923330"/>
          </a:xfrm>
          <a:prstGeom prst="rect">
            <a:avLst/>
          </a:prstGeom>
          <a:noFill/>
        </p:spPr>
        <p:txBody>
          <a:bodyPr wrap="square" rtlCol="0">
            <a:spAutoFit/>
          </a:bodyPr>
          <a:lstStyle/>
          <a:p>
            <a:r>
              <a:rPr lang="en-GB" dirty="0" smtClean="0"/>
              <a:t>Pleiotropic interaction matrix</a:t>
            </a:r>
            <a:endParaRPr lang="en-GB" dirty="0"/>
          </a:p>
        </p:txBody>
      </p:sp>
      <p:sp>
        <p:nvSpPr>
          <p:cNvPr id="25" name="TextBox 24"/>
          <p:cNvSpPr txBox="1"/>
          <p:nvPr/>
        </p:nvSpPr>
        <p:spPr>
          <a:xfrm>
            <a:off x="3383065" y="2339588"/>
            <a:ext cx="667234" cy="369332"/>
          </a:xfrm>
          <a:prstGeom prst="rect">
            <a:avLst/>
          </a:prstGeom>
          <a:noFill/>
        </p:spPr>
        <p:txBody>
          <a:bodyPr wrap="none" rtlCol="0">
            <a:spAutoFit/>
          </a:bodyPr>
          <a:lstStyle/>
          <a:p>
            <a:r>
              <a:rPr lang="en-GB" dirty="0" smtClean="0"/>
              <a:t>traits</a:t>
            </a:r>
            <a:endParaRPr lang="en-GB" dirty="0"/>
          </a:p>
        </p:txBody>
      </p:sp>
      <p:sp>
        <p:nvSpPr>
          <p:cNvPr id="26" name="TextBox 25"/>
          <p:cNvSpPr txBox="1"/>
          <p:nvPr/>
        </p:nvSpPr>
        <p:spPr>
          <a:xfrm>
            <a:off x="150728" y="3150260"/>
            <a:ext cx="1380436" cy="923330"/>
          </a:xfrm>
          <a:prstGeom prst="rect">
            <a:avLst/>
          </a:prstGeom>
          <a:noFill/>
        </p:spPr>
        <p:txBody>
          <a:bodyPr wrap="square" rtlCol="0">
            <a:spAutoFit/>
          </a:bodyPr>
          <a:lstStyle/>
          <a:p>
            <a:r>
              <a:rPr lang="en-GB" dirty="0"/>
              <a:t>g</a:t>
            </a:r>
            <a:r>
              <a:rPr lang="en-GB" dirty="0" smtClean="0"/>
              <a:t>enetic</a:t>
            </a:r>
            <a:br>
              <a:rPr lang="en-GB" dirty="0" smtClean="0"/>
            </a:br>
            <a:r>
              <a:rPr lang="en-GB" dirty="0" smtClean="0"/>
              <a:t>inheritance</a:t>
            </a:r>
          </a:p>
          <a:p>
            <a:r>
              <a:rPr lang="en-GB" dirty="0" smtClean="0"/>
              <a:t>input</a:t>
            </a:r>
            <a:endParaRPr lang="en-GB" dirty="0"/>
          </a:p>
        </p:txBody>
      </p:sp>
      <p:sp>
        <p:nvSpPr>
          <p:cNvPr id="13" name="Right Arrow 12"/>
          <p:cNvSpPr/>
          <p:nvPr/>
        </p:nvSpPr>
        <p:spPr bwMode="auto">
          <a:xfrm>
            <a:off x="1146220" y="3170188"/>
            <a:ext cx="384944" cy="369332"/>
          </a:xfrm>
          <a:prstGeom prst="rightArrow">
            <a:avLst/>
          </a:prstGeom>
          <a:solidFill>
            <a:schemeClr val="accent1"/>
          </a:solidFill>
          <a:ln w="127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27" name="Right Arrow 26"/>
          <p:cNvSpPr/>
          <p:nvPr/>
        </p:nvSpPr>
        <p:spPr bwMode="auto">
          <a:xfrm>
            <a:off x="4211960" y="3208032"/>
            <a:ext cx="384944" cy="369332"/>
          </a:xfrm>
          <a:prstGeom prst="rightArrow">
            <a:avLst/>
          </a:prstGeom>
          <a:solidFill>
            <a:schemeClr val="accent1"/>
          </a:solidFill>
          <a:ln w="127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28" name="TextBox 27"/>
          <p:cNvSpPr txBox="1"/>
          <p:nvPr/>
        </p:nvSpPr>
        <p:spPr>
          <a:xfrm>
            <a:off x="4683553" y="3035393"/>
            <a:ext cx="1380436" cy="646331"/>
          </a:xfrm>
          <a:prstGeom prst="rect">
            <a:avLst/>
          </a:prstGeom>
          <a:noFill/>
        </p:spPr>
        <p:txBody>
          <a:bodyPr wrap="square" rtlCol="0">
            <a:spAutoFit/>
          </a:bodyPr>
          <a:lstStyle/>
          <a:p>
            <a:r>
              <a:rPr lang="en-GB" dirty="0" smtClean="0"/>
              <a:t>Phenotype</a:t>
            </a:r>
          </a:p>
          <a:p>
            <a:r>
              <a:rPr lang="en-GB" dirty="0" smtClean="0"/>
              <a:t>output</a:t>
            </a:r>
            <a:endParaRPr lang="en-GB" dirty="0"/>
          </a:p>
        </p:txBody>
      </p:sp>
    </p:spTree>
    <p:extLst>
      <p:ext uri="{BB962C8B-B14F-4D97-AF65-F5344CB8AC3E}">
        <p14:creationId xmlns:p14="http://schemas.microsoft.com/office/powerpoint/2010/main" val="24205210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097" y="612073"/>
            <a:ext cx="4467789" cy="649288"/>
          </a:xfrm>
        </p:spPr>
        <p:txBody>
          <a:bodyPr/>
          <a:lstStyle/>
          <a:p>
            <a:r>
              <a:rPr lang="en-GB" sz="2400" b="1" i="1" dirty="0"/>
              <a:t>L</a:t>
            </a:r>
            <a:r>
              <a:rPr lang="en-GB" sz="2400" b="1" i="1" dirty="0" smtClean="0"/>
              <a:t>inear</a:t>
            </a:r>
            <a:r>
              <a:rPr lang="en-GB" sz="2400" dirty="0" smtClean="0"/>
              <a:t> correlation models cant do multi-modal distributions. </a:t>
            </a:r>
            <a:r>
              <a:rPr lang="en-GB" sz="2400" dirty="0"/>
              <a:t/>
            </a:r>
            <a:br>
              <a:rPr lang="en-GB" sz="2400" dirty="0"/>
            </a:br>
            <a:endParaRPr lang="en-GB" sz="2400" dirty="0"/>
          </a:p>
        </p:txBody>
      </p:sp>
      <p:sp>
        <p:nvSpPr>
          <p:cNvPr id="3" name="Content Placeholder 2"/>
          <p:cNvSpPr>
            <a:spLocks noGrp="1"/>
          </p:cNvSpPr>
          <p:nvPr>
            <p:ph idx="1"/>
          </p:nvPr>
        </p:nvSpPr>
        <p:spPr>
          <a:xfrm>
            <a:off x="1223500" y="5460643"/>
            <a:ext cx="8150969" cy="1049829"/>
          </a:xfrm>
        </p:spPr>
        <p:txBody>
          <a:bodyPr/>
          <a:lstStyle/>
          <a:p>
            <a:pPr marL="0" indent="0">
              <a:spcAft>
                <a:spcPts val="600"/>
              </a:spcAft>
              <a:buNone/>
            </a:pPr>
            <a:r>
              <a:rPr lang="en-GB" dirty="0"/>
              <a:t>producing two different phenotypes that differ in many traits ‘simultaneously</a:t>
            </a:r>
            <a:r>
              <a:rPr lang="en-GB" dirty="0" smtClean="0"/>
              <a:t>’.  </a:t>
            </a:r>
            <a:br>
              <a:rPr lang="en-GB" dirty="0" smtClean="0"/>
            </a:br>
            <a:r>
              <a:rPr lang="en-GB" sz="2000" dirty="0" smtClean="0"/>
              <a:t>e.g</a:t>
            </a:r>
            <a:r>
              <a:rPr lang="en-GB" sz="2000" dirty="0"/>
              <a:t>. produces </a:t>
            </a:r>
            <a:r>
              <a:rPr lang="en-GB" sz="2000" dirty="0" smtClean="0"/>
              <a:t>petals </a:t>
            </a:r>
            <a:r>
              <a:rPr lang="en-GB" sz="2000" dirty="0"/>
              <a:t>and </a:t>
            </a:r>
            <a:r>
              <a:rPr lang="en-GB" sz="2000" dirty="0" smtClean="0"/>
              <a:t>sepals </a:t>
            </a:r>
            <a:r>
              <a:rPr lang="en-GB" sz="2000" dirty="0"/>
              <a:t>but not mixtures in </a:t>
            </a:r>
            <a:r>
              <a:rPr lang="en-GB" sz="2000" dirty="0" smtClean="0"/>
              <a:t>between (XOR)</a:t>
            </a:r>
            <a:endParaRPr lang="en-GB" sz="2000" dirty="0"/>
          </a:p>
          <a:p>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16</a:t>
            </a:fld>
            <a:endParaRPr lang="en-GB"/>
          </a:p>
        </p:txBody>
      </p:sp>
      <p:grpSp>
        <p:nvGrpSpPr>
          <p:cNvPr id="5" name="Group 4"/>
          <p:cNvGrpSpPr/>
          <p:nvPr/>
        </p:nvGrpSpPr>
        <p:grpSpPr>
          <a:xfrm>
            <a:off x="901500" y="1909587"/>
            <a:ext cx="3301053" cy="3301053"/>
            <a:chOff x="1264020" y="2348880"/>
            <a:chExt cx="3960440" cy="3960440"/>
          </a:xfrm>
        </p:grpSpPr>
        <p:grpSp>
          <p:nvGrpSpPr>
            <p:cNvPr id="6" name="Group 5"/>
            <p:cNvGrpSpPr/>
            <p:nvPr/>
          </p:nvGrpSpPr>
          <p:grpSpPr>
            <a:xfrm>
              <a:off x="1264020" y="2348880"/>
              <a:ext cx="3960440" cy="3960440"/>
              <a:chOff x="1115616" y="2348880"/>
              <a:chExt cx="3960440" cy="3960440"/>
            </a:xfrm>
          </p:grpSpPr>
          <p:cxnSp>
            <p:nvCxnSpPr>
              <p:cNvPr id="7" name="Straight Connector 6"/>
              <p:cNvCxnSpPr/>
              <p:nvPr/>
            </p:nvCxnSpPr>
            <p:spPr bwMode="auto">
              <a:xfrm>
                <a:off x="3095836" y="2348880"/>
                <a:ext cx="0" cy="3960440"/>
              </a:xfrm>
              <a:prstGeom prst="line">
                <a:avLst/>
              </a:prstGeom>
              <a:solidFill>
                <a:schemeClr val="accent1"/>
              </a:solidFill>
              <a:ln w="571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Connector 7"/>
              <p:cNvCxnSpPr/>
              <p:nvPr/>
            </p:nvCxnSpPr>
            <p:spPr bwMode="auto">
              <a:xfrm rot="5400000">
                <a:off x="3095836" y="2348880"/>
                <a:ext cx="0" cy="3960440"/>
              </a:xfrm>
              <a:prstGeom prst="line">
                <a:avLst/>
              </a:prstGeom>
              <a:solidFill>
                <a:schemeClr val="accent1"/>
              </a:solidFill>
              <a:ln w="571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 name="Oval 8"/>
            <p:cNvSpPr/>
            <p:nvPr/>
          </p:nvSpPr>
          <p:spPr bwMode="auto">
            <a:xfrm>
              <a:off x="3511217" y="3360412"/>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1" name="Oval 10"/>
            <p:cNvSpPr/>
            <p:nvPr/>
          </p:nvSpPr>
          <p:spPr bwMode="auto">
            <a:xfrm>
              <a:off x="3663617" y="3336010"/>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2" name="Oval 11"/>
            <p:cNvSpPr/>
            <p:nvPr/>
          </p:nvSpPr>
          <p:spPr bwMode="auto">
            <a:xfrm>
              <a:off x="3816017" y="3488410"/>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3" name="Oval 12"/>
            <p:cNvSpPr/>
            <p:nvPr/>
          </p:nvSpPr>
          <p:spPr bwMode="auto">
            <a:xfrm>
              <a:off x="3968417" y="3817612"/>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4" name="Oval 13"/>
            <p:cNvSpPr/>
            <p:nvPr/>
          </p:nvSpPr>
          <p:spPr bwMode="auto">
            <a:xfrm>
              <a:off x="4120817" y="3970012"/>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5" name="Oval 14"/>
            <p:cNvSpPr/>
            <p:nvPr/>
          </p:nvSpPr>
          <p:spPr bwMode="auto">
            <a:xfrm>
              <a:off x="4273217" y="4122412"/>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6" name="Oval 15"/>
            <p:cNvSpPr/>
            <p:nvPr/>
          </p:nvSpPr>
          <p:spPr bwMode="auto">
            <a:xfrm>
              <a:off x="3958690" y="3380321"/>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7" name="Oval 16"/>
            <p:cNvSpPr/>
            <p:nvPr/>
          </p:nvSpPr>
          <p:spPr bwMode="auto">
            <a:xfrm>
              <a:off x="4111090" y="3532721"/>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8" name="Oval 17"/>
            <p:cNvSpPr/>
            <p:nvPr/>
          </p:nvSpPr>
          <p:spPr bwMode="auto">
            <a:xfrm>
              <a:off x="4263490" y="3685121"/>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9" name="Oval 18"/>
            <p:cNvSpPr/>
            <p:nvPr/>
          </p:nvSpPr>
          <p:spPr bwMode="auto">
            <a:xfrm>
              <a:off x="3358816" y="3658022"/>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20" name="Oval 19"/>
            <p:cNvSpPr/>
            <p:nvPr/>
          </p:nvSpPr>
          <p:spPr bwMode="auto">
            <a:xfrm>
              <a:off x="3511216" y="3810422"/>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21" name="Oval 20"/>
            <p:cNvSpPr/>
            <p:nvPr/>
          </p:nvSpPr>
          <p:spPr bwMode="auto">
            <a:xfrm>
              <a:off x="3663616" y="3962822"/>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22" name="Oval 21"/>
            <p:cNvSpPr/>
            <p:nvPr/>
          </p:nvSpPr>
          <p:spPr bwMode="auto">
            <a:xfrm>
              <a:off x="3816016" y="4292024"/>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23" name="Oval 22"/>
            <p:cNvSpPr/>
            <p:nvPr/>
          </p:nvSpPr>
          <p:spPr bwMode="auto">
            <a:xfrm>
              <a:off x="3806289" y="3677931"/>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24" name="Oval 23"/>
            <p:cNvSpPr/>
            <p:nvPr/>
          </p:nvSpPr>
          <p:spPr bwMode="auto">
            <a:xfrm>
              <a:off x="3958689" y="4007133"/>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25" name="Oval 24"/>
            <p:cNvSpPr/>
            <p:nvPr/>
          </p:nvSpPr>
          <p:spPr bwMode="auto">
            <a:xfrm>
              <a:off x="4111089" y="4159533"/>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26" name="Oval 25"/>
            <p:cNvSpPr/>
            <p:nvPr/>
          </p:nvSpPr>
          <p:spPr bwMode="auto">
            <a:xfrm>
              <a:off x="3115625" y="3813774"/>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27" name="Oval 26"/>
            <p:cNvSpPr/>
            <p:nvPr/>
          </p:nvSpPr>
          <p:spPr bwMode="auto">
            <a:xfrm>
              <a:off x="3268025" y="3966174"/>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28" name="Oval 27"/>
            <p:cNvSpPr/>
            <p:nvPr/>
          </p:nvSpPr>
          <p:spPr bwMode="auto">
            <a:xfrm>
              <a:off x="3420425" y="3941772"/>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29" name="Oval 28"/>
            <p:cNvSpPr/>
            <p:nvPr/>
          </p:nvSpPr>
          <p:spPr bwMode="auto">
            <a:xfrm>
              <a:off x="3572825" y="4270974"/>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30" name="Oval 29"/>
            <p:cNvSpPr/>
            <p:nvPr/>
          </p:nvSpPr>
          <p:spPr bwMode="auto">
            <a:xfrm>
              <a:off x="3725225" y="4423374"/>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31" name="Oval 30"/>
            <p:cNvSpPr/>
            <p:nvPr/>
          </p:nvSpPr>
          <p:spPr bwMode="auto">
            <a:xfrm>
              <a:off x="4544109" y="3056912"/>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32" name="Oval 31"/>
            <p:cNvSpPr/>
            <p:nvPr/>
          </p:nvSpPr>
          <p:spPr bwMode="auto">
            <a:xfrm>
              <a:off x="3563098" y="3656881"/>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33" name="Oval 32"/>
            <p:cNvSpPr/>
            <p:nvPr/>
          </p:nvSpPr>
          <p:spPr bwMode="auto">
            <a:xfrm>
              <a:off x="3715498" y="3809281"/>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34" name="Oval 33"/>
            <p:cNvSpPr/>
            <p:nvPr/>
          </p:nvSpPr>
          <p:spPr bwMode="auto">
            <a:xfrm>
              <a:off x="3867898" y="3961681"/>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35" name="Oval 34"/>
            <p:cNvSpPr/>
            <p:nvPr/>
          </p:nvSpPr>
          <p:spPr bwMode="auto">
            <a:xfrm>
              <a:off x="2963224" y="4288186"/>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36" name="Oval 35"/>
            <p:cNvSpPr/>
            <p:nvPr/>
          </p:nvSpPr>
          <p:spPr bwMode="auto">
            <a:xfrm>
              <a:off x="3115624" y="4440586"/>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37" name="Oval 36"/>
            <p:cNvSpPr/>
            <p:nvPr/>
          </p:nvSpPr>
          <p:spPr bwMode="auto">
            <a:xfrm>
              <a:off x="3268024" y="4592986"/>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38" name="Oval 37"/>
            <p:cNvSpPr/>
            <p:nvPr/>
          </p:nvSpPr>
          <p:spPr bwMode="auto">
            <a:xfrm>
              <a:off x="3420424" y="4745386"/>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39" name="Oval 38"/>
            <p:cNvSpPr/>
            <p:nvPr/>
          </p:nvSpPr>
          <p:spPr bwMode="auto">
            <a:xfrm>
              <a:off x="3410697" y="4308095"/>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40" name="Oval 39"/>
            <p:cNvSpPr/>
            <p:nvPr/>
          </p:nvSpPr>
          <p:spPr bwMode="auto">
            <a:xfrm>
              <a:off x="3563097" y="4460495"/>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41" name="Oval 40"/>
            <p:cNvSpPr/>
            <p:nvPr/>
          </p:nvSpPr>
          <p:spPr bwMode="auto">
            <a:xfrm>
              <a:off x="4381981" y="3094033"/>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42" name="Oval 41"/>
            <p:cNvSpPr/>
            <p:nvPr/>
          </p:nvSpPr>
          <p:spPr bwMode="auto">
            <a:xfrm>
              <a:off x="2605026" y="3983793"/>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43" name="Oval 42"/>
            <p:cNvSpPr/>
            <p:nvPr/>
          </p:nvSpPr>
          <p:spPr bwMode="auto">
            <a:xfrm>
              <a:off x="2757426" y="3959391"/>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44" name="Oval 43"/>
            <p:cNvSpPr/>
            <p:nvPr/>
          </p:nvSpPr>
          <p:spPr bwMode="auto">
            <a:xfrm>
              <a:off x="2909826" y="4111791"/>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45" name="Oval 44"/>
            <p:cNvSpPr/>
            <p:nvPr/>
          </p:nvSpPr>
          <p:spPr bwMode="auto">
            <a:xfrm>
              <a:off x="3062226" y="4440993"/>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46" name="Oval 45"/>
            <p:cNvSpPr/>
            <p:nvPr/>
          </p:nvSpPr>
          <p:spPr bwMode="auto">
            <a:xfrm>
              <a:off x="3214626" y="4593393"/>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47" name="Oval 46"/>
            <p:cNvSpPr/>
            <p:nvPr/>
          </p:nvSpPr>
          <p:spPr bwMode="auto">
            <a:xfrm>
              <a:off x="3367026" y="4745793"/>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48" name="Oval 47"/>
            <p:cNvSpPr/>
            <p:nvPr/>
          </p:nvSpPr>
          <p:spPr bwMode="auto">
            <a:xfrm>
              <a:off x="3052499" y="4003702"/>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49" name="Oval 48"/>
            <p:cNvSpPr/>
            <p:nvPr/>
          </p:nvSpPr>
          <p:spPr bwMode="auto">
            <a:xfrm>
              <a:off x="3204899" y="4156102"/>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50" name="Oval 49"/>
            <p:cNvSpPr/>
            <p:nvPr/>
          </p:nvSpPr>
          <p:spPr bwMode="auto">
            <a:xfrm>
              <a:off x="3357299" y="4308502"/>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51" name="Oval 50"/>
            <p:cNvSpPr/>
            <p:nvPr/>
          </p:nvSpPr>
          <p:spPr bwMode="auto">
            <a:xfrm>
              <a:off x="2452625" y="4281403"/>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52" name="Oval 51"/>
            <p:cNvSpPr/>
            <p:nvPr/>
          </p:nvSpPr>
          <p:spPr bwMode="auto">
            <a:xfrm>
              <a:off x="2605025" y="4433803"/>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53" name="Oval 52"/>
            <p:cNvSpPr/>
            <p:nvPr/>
          </p:nvSpPr>
          <p:spPr bwMode="auto">
            <a:xfrm>
              <a:off x="2757425" y="4586203"/>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54" name="Oval 53"/>
            <p:cNvSpPr/>
            <p:nvPr/>
          </p:nvSpPr>
          <p:spPr bwMode="auto">
            <a:xfrm>
              <a:off x="2909825" y="4915405"/>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55" name="Oval 54"/>
            <p:cNvSpPr/>
            <p:nvPr/>
          </p:nvSpPr>
          <p:spPr bwMode="auto">
            <a:xfrm>
              <a:off x="2900098" y="4301312"/>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56" name="Oval 55"/>
            <p:cNvSpPr/>
            <p:nvPr/>
          </p:nvSpPr>
          <p:spPr bwMode="auto">
            <a:xfrm>
              <a:off x="3052498" y="4630514"/>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57" name="Oval 56"/>
            <p:cNvSpPr/>
            <p:nvPr/>
          </p:nvSpPr>
          <p:spPr bwMode="auto">
            <a:xfrm>
              <a:off x="3204898" y="4782914"/>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58" name="Oval 57"/>
            <p:cNvSpPr/>
            <p:nvPr/>
          </p:nvSpPr>
          <p:spPr bwMode="auto">
            <a:xfrm>
              <a:off x="2209434" y="4437155"/>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59" name="Oval 58"/>
            <p:cNvSpPr/>
            <p:nvPr/>
          </p:nvSpPr>
          <p:spPr bwMode="auto">
            <a:xfrm>
              <a:off x="2361834" y="4589555"/>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60" name="Oval 59"/>
            <p:cNvSpPr/>
            <p:nvPr/>
          </p:nvSpPr>
          <p:spPr bwMode="auto">
            <a:xfrm>
              <a:off x="2514234" y="4565153"/>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61" name="Oval 60"/>
            <p:cNvSpPr/>
            <p:nvPr/>
          </p:nvSpPr>
          <p:spPr bwMode="auto">
            <a:xfrm>
              <a:off x="2666634" y="4894355"/>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62" name="Oval 61"/>
            <p:cNvSpPr/>
            <p:nvPr/>
          </p:nvSpPr>
          <p:spPr bwMode="auto">
            <a:xfrm>
              <a:off x="2819034" y="5046755"/>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63" name="Oval 62"/>
            <p:cNvSpPr/>
            <p:nvPr/>
          </p:nvSpPr>
          <p:spPr bwMode="auto">
            <a:xfrm>
              <a:off x="2971434" y="5199155"/>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64" name="Oval 63"/>
            <p:cNvSpPr/>
            <p:nvPr/>
          </p:nvSpPr>
          <p:spPr bwMode="auto">
            <a:xfrm>
              <a:off x="2656907" y="4280262"/>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65" name="Oval 64"/>
            <p:cNvSpPr/>
            <p:nvPr/>
          </p:nvSpPr>
          <p:spPr bwMode="auto">
            <a:xfrm>
              <a:off x="2809307" y="4432662"/>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66" name="Oval 65"/>
            <p:cNvSpPr/>
            <p:nvPr/>
          </p:nvSpPr>
          <p:spPr bwMode="auto">
            <a:xfrm>
              <a:off x="2961707" y="4585062"/>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67" name="Oval 66"/>
            <p:cNvSpPr/>
            <p:nvPr/>
          </p:nvSpPr>
          <p:spPr bwMode="auto">
            <a:xfrm>
              <a:off x="2057033" y="4911567"/>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68" name="Oval 67"/>
            <p:cNvSpPr/>
            <p:nvPr/>
          </p:nvSpPr>
          <p:spPr bwMode="auto">
            <a:xfrm>
              <a:off x="2209433" y="5063967"/>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69" name="Oval 68"/>
            <p:cNvSpPr/>
            <p:nvPr/>
          </p:nvSpPr>
          <p:spPr bwMode="auto">
            <a:xfrm>
              <a:off x="2361833" y="5216367"/>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70" name="Oval 69"/>
            <p:cNvSpPr/>
            <p:nvPr/>
          </p:nvSpPr>
          <p:spPr bwMode="auto">
            <a:xfrm>
              <a:off x="2140497" y="5405887"/>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71" name="Oval 70"/>
            <p:cNvSpPr/>
            <p:nvPr/>
          </p:nvSpPr>
          <p:spPr bwMode="auto">
            <a:xfrm>
              <a:off x="2504506" y="4931476"/>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72" name="Oval 71"/>
            <p:cNvSpPr/>
            <p:nvPr/>
          </p:nvSpPr>
          <p:spPr bwMode="auto">
            <a:xfrm>
              <a:off x="2656906" y="5083876"/>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73" name="Oval 72"/>
            <p:cNvSpPr/>
            <p:nvPr/>
          </p:nvSpPr>
          <p:spPr bwMode="auto">
            <a:xfrm>
              <a:off x="2809306" y="5236276"/>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74" name="Oval 73"/>
            <p:cNvSpPr/>
            <p:nvPr/>
          </p:nvSpPr>
          <p:spPr bwMode="auto">
            <a:xfrm>
              <a:off x="4034583" y="3165370"/>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75" name="Oval 74"/>
            <p:cNvSpPr/>
            <p:nvPr/>
          </p:nvSpPr>
          <p:spPr bwMode="auto">
            <a:xfrm>
              <a:off x="4186983" y="3140968"/>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76" name="Oval 75"/>
            <p:cNvSpPr/>
            <p:nvPr/>
          </p:nvSpPr>
          <p:spPr bwMode="auto">
            <a:xfrm>
              <a:off x="4339383" y="3293368"/>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77" name="Oval 76"/>
            <p:cNvSpPr/>
            <p:nvPr/>
          </p:nvSpPr>
          <p:spPr bwMode="auto">
            <a:xfrm>
              <a:off x="4034582" y="3615380"/>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78" name="Oval 77"/>
            <p:cNvSpPr/>
            <p:nvPr/>
          </p:nvSpPr>
          <p:spPr bwMode="auto">
            <a:xfrm>
              <a:off x="4329655" y="3482889"/>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79" name="Oval 78"/>
            <p:cNvSpPr/>
            <p:nvPr/>
          </p:nvSpPr>
          <p:spPr bwMode="auto">
            <a:xfrm>
              <a:off x="4086464" y="3461839"/>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80" name="Oval 79"/>
            <p:cNvSpPr/>
            <p:nvPr/>
          </p:nvSpPr>
          <p:spPr bwMode="auto">
            <a:xfrm>
              <a:off x="4238864" y="3614239"/>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81" name="Oval 80"/>
            <p:cNvSpPr/>
            <p:nvPr/>
          </p:nvSpPr>
          <p:spPr bwMode="auto">
            <a:xfrm>
              <a:off x="1835697" y="4759917"/>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82" name="Oval 81"/>
            <p:cNvSpPr/>
            <p:nvPr/>
          </p:nvSpPr>
          <p:spPr bwMode="auto">
            <a:xfrm>
              <a:off x="1988097" y="4735515"/>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83" name="Oval 82"/>
            <p:cNvSpPr/>
            <p:nvPr/>
          </p:nvSpPr>
          <p:spPr bwMode="auto">
            <a:xfrm>
              <a:off x="2140497" y="4887915"/>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84" name="Oval 83"/>
            <p:cNvSpPr/>
            <p:nvPr/>
          </p:nvSpPr>
          <p:spPr bwMode="auto">
            <a:xfrm>
              <a:off x="1835696" y="5209927"/>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85" name="Oval 84"/>
            <p:cNvSpPr/>
            <p:nvPr/>
          </p:nvSpPr>
          <p:spPr bwMode="auto">
            <a:xfrm>
              <a:off x="2130769" y="5077436"/>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86" name="Oval 85"/>
            <p:cNvSpPr/>
            <p:nvPr/>
          </p:nvSpPr>
          <p:spPr bwMode="auto">
            <a:xfrm>
              <a:off x="1887578" y="5056386"/>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87" name="Oval 86"/>
            <p:cNvSpPr/>
            <p:nvPr/>
          </p:nvSpPr>
          <p:spPr bwMode="auto">
            <a:xfrm>
              <a:off x="2039978" y="5208786"/>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88" name="Oval 87"/>
            <p:cNvSpPr/>
            <p:nvPr/>
          </p:nvSpPr>
          <p:spPr bwMode="auto">
            <a:xfrm>
              <a:off x="1806024" y="5440103"/>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89" name="Oval 88"/>
            <p:cNvSpPr/>
            <p:nvPr/>
          </p:nvSpPr>
          <p:spPr bwMode="auto">
            <a:xfrm>
              <a:off x="1643896" y="5477224"/>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grpSp>
      <p:grpSp>
        <p:nvGrpSpPr>
          <p:cNvPr id="90" name="Group 89"/>
          <p:cNvGrpSpPr/>
          <p:nvPr/>
        </p:nvGrpSpPr>
        <p:grpSpPr>
          <a:xfrm>
            <a:off x="4948492" y="1922465"/>
            <a:ext cx="3331796" cy="3301053"/>
            <a:chOff x="1227136" y="2348880"/>
            <a:chExt cx="3997324" cy="3960440"/>
          </a:xfrm>
        </p:grpSpPr>
        <p:grpSp>
          <p:nvGrpSpPr>
            <p:cNvPr id="91" name="Group 90"/>
            <p:cNvGrpSpPr/>
            <p:nvPr/>
          </p:nvGrpSpPr>
          <p:grpSpPr>
            <a:xfrm>
              <a:off x="1264020" y="2348880"/>
              <a:ext cx="3960440" cy="3960440"/>
              <a:chOff x="1115616" y="2348880"/>
              <a:chExt cx="3960440" cy="3960440"/>
            </a:xfrm>
          </p:grpSpPr>
          <p:cxnSp>
            <p:nvCxnSpPr>
              <p:cNvPr id="121" name="Straight Connector 120"/>
              <p:cNvCxnSpPr/>
              <p:nvPr/>
            </p:nvCxnSpPr>
            <p:spPr bwMode="auto">
              <a:xfrm>
                <a:off x="3095836" y="2348880"/>
                <a:ext cx="0" cy="3960440"/>
              </a:xfrm>
              <a:prstGeom prst="line">
                <a:avLst/>
              </a:prstGeom>
              <a:solidFill>
                <a:schemeClr val="accent1"/>
              </a:solidFill>
              <a:ln w="571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 name="Straight Connector 121"/>
              <p:cNvCxnSpPr/>
              <p:nvPr/>
            </p:nvCxnSpPr>
            <p:spPr bwMode="auto">
              <a:xfrm rot="5400000">
                <a:off x="3095836" y="2348880"/>
                <a:ext cx="0" cy="3960440"/>
              </a:xfrm>
              <a:prstGeom prst="line">
                <a:avLst/>
              </a:prstGeom>
              <a:solidFill>
                <a:schemeClr val="accent1"/>
              </a:solidFill>
              <a:ln w="571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2" name="Group 91"/>
            <p:cNvGrpSpPr/>
            <p:nvPr/>
          </p:nvGrpSpPr>
          <p:grpSpPr>
            <a:xfrm rot="10800000">
              <a:off x="4091017" y="2570976"/>
              <a:ext cx="880493" cy="903373"/>
              <a:chOff x="3806289" y="3056912"/>
              <a:chExt cx="880493" cy="903373"/>
            </a:xfrm>
          </p:grpSpPr>
          <p:sp>
            <p:nvSpPr>
              <p:cNvPr id="106" name="Oval 105"/>
              <p:cNvSpPr/>
              <p:nvPr/>
            </p:nvSpPr>
            <p:spPr bwMode="auto">
              <a:xfrm>
                <a:off x="3816017" y="3488410"/>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07" name="Oval 106"/>
              <p:cNvSpPr/>
              <p:nvPr/>
            </p:nvSpPr>
            <p:spPr bwMode="auto">
              <a:xfrm>
                <a:off x="3968417" y="3817612"/>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08" name="Oval 107"/>
              <p:cNvSpPr/>
              <p:nvPr/>
            </p:nvSpPr>
            <p:spPr bwMode="auto">
              <a:xfrm>
                <a:off x="3958690" y="3380321"/>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09" name="Oval 108"/>
              <p:cNvSpPr/>
              <p:nvPr/>
            </p:nvSpPr>
            <p:spPr bwMode="auto">
              <a:xfrm>
                <a:off x="4111090" y="3532721"/>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10" name="Oval 109"/>
              <p:cNvSpPr/>
              <p:nvPr/>
            </p:nvSpPr>
            <p:spPr bwMode="auto">
              <a:xfrm>
                <a:off x="4263490" y="3685121"/>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11" name="Oval 110"/>
              <p:cNvSpPr/>
              <p:nvPr/>
            </p:nvSpPr>
            <p:spPr bwMode="auto">
              <a:xfrm>
                <a:off x="3806289" y="3677931"/>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12" name="Oval 111"/>
              <p:cNvSpPr/>
              <p:nvPr/>
            </p:nvSpPr>
            <p:spPr bwMode="auto">
              <a:xfrm>
                <a:off x="4034583" y="3165370"/>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13" name="Oval 112"/>
              <p:cNvSpPr/>
              <p:nvPr/>
            </p:nvSpPr>
            <p:spPr bwMode="auto">
              <a:xfrm>
                <a:off x="4186983" y="3140968"/>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14" name="Oval 113"/>
              <p:cNvSpPr/>
              <p:nvPr/>
            </p:nvSpPr>
            <p:spPr bwMode="auto">
              <a:xfrm>
                <a:off x="4339383" y="3293368"/>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15" name="Oval 114"/>
              <p:cNvSpPr/>
              <p:nvPr/>
            </p:nvSpPr>
            <p:spPr bwMode="auto">
              <a:xfrm>
                <a:off x="4034582" y="3615380"/>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16" name="Oval 115"/>
              <p:cNvSpPr/>
              <p:nvPr/>
            </p:nvSpPr>
            <p:spPr bwMode="auto">
              <a:xfrm>
                <a:off x="4329655" y="3482889"/>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17" name="Oval 116"/>
              <p:cNvSpPr/>
              <p:nvPr/>
            </p:nvSpPr>
            <p:spPr bwMode="auto">
              <a:xfrm>
                <a:off x="4086464" y="3461839"/>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18" name="Oval 117"/>
              <p:cNvSpPr/>
              <p:nvPr/>
            </p:nvSpPr>
            <p:spPr bwMode="auto">
              <a:xfrm>
                <a:off x="4238864" y="3614239"/>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19" name="Oval 118"/>
              <p:cNvSpPr/>
              <p:nvPr/>
            </p:nvSpPr>
            <p:spPr bwMode="auto">
              <a:xfrm>
                <a:off x="4544109" y="3056912"/>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20" name="Oval 119"/>
              <p:cNvSpPr/>
              <p:nvPr/>
            </p:nvSpPr>
            <p:spPr bwMode="auto">
              <a:xfrm>
                <a:off x="4381981" y="3094033"/>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grpSp>
        <p:grpSp>
          <p:nvGrpSpPr>
            <p:cNvPr id="93" name="Group 92"/>
            <p:cNvGrpSpPr/>
            <p:nvPr/>
          </p:nvGrpSpPr>
          <p:grpSpPr>
            <a:xfrm rot="10800000">
              <a:off x="1227136" y="5106369"/>
              <a:ext cx="1003283" cy="884382"/>
              <a:chOff x="1643896" y="4735515"/>
              <a:chExt cx="1003283" cy="884382"/>
            </a:xfrm>
          </p:grpSpPr>
          <p:sp>
            <p:nvSpPr>
              <p:cNvPr id="94" name="Oval 93"/>
              <p:cNvSpPr/>
              <p:nvPr/>
            </p:nvSpPr>
            <p:spPr bwMode="auto">
              <a:xfrm>
                <a:off x="2057033" y="4911567"/>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95" name="Oval 94"/>
              <p:cNvSpPr/>
              <p:nvPr/>
            </p:nvSpPr>
            <p:spPr bwMode="auto">
              <a:xfrm>
                <a:off x="2209433" y="5063967"/>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96" name="Oval 95"/>
              <p:cNvSpPr/>
              <p:nvPr/>
            </p:nvSpPr>
            <p:spPr bwMode="auto">
              <a:xfrm>
                <a:off x="2504506" y="4931476"/>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97" name="Oval 96"/>
              <p:cNvSpPr/>
              <p:nvPr/>
            </p:nvSpPr>
            <p:spPr bwMode="auto">
              <a:xfrm>
                <a:off x="1835697" y="4759917"/>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98" name="Oval 97"/>
              <p:cNvSpPr/>
              <p:nvPr/>
            </p:nvSpPr>
            <p:spPr bwMode="auto">
              <a:xfrm>
                <a:off x="1988097" y="4735515"/>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99" name="Oval 98"/>
              <p:cNvSpPr/>
              <p:nvPr/>
            </p:nvSpPr>
            <p:spPr bwMode="auto">
              <a:xfrm>
                <a:off x="2140497" y="4887915"/>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00" name="Oval 99"/>
              <p:cNvSpPr/>
              <p:nvPr/>
            </p:nvSpPr>
            <p:spPr bwMode="auto">
              <a:xfrm>
                <a:off x="1835696" y="5209927"/>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01" name="Oval 100"/>
              <p:cNvSpPr/>
              <p:nvPr/>
            </p:nvSpPr>
            <p:spPr bwMode="auto">
              <a:xfrm>
                <a:off x="2130769" y="5077436"/>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02" name="Oval 101"/>
              <p:cNvSpPr/>
              <p:nvPr/>
            </p:nvSpPr>
            <p:spPr bwMode="auto">
              <a:xfrm>
                <a:off x="1887578" y="5056386"/>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03" name="Oval 102"/>
              <p:cNvSpPr/>
              <p:nvPr/>
            </p:nvSpPr>
            <p:spPr bwMode="auto">
              <a:xfrm>
                <a:off x="2039978" y="5208786"/>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04" name="Oval 103"/>
              <p:cNvSpPr/>
              <p:nvPr/>
            </p:nvSpPr>
            <p:spPr bwMode="auto">
              <a:xfrm>
                <a:off x="1806024" y="5440103"/>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05" name="Oval 104"/>
              <p:cNvSpPr/>
              <p:nvPr/>
            </p:nvSpPr>
            <p:spPr bwMode="auto">
              <a:xfrm>
                <a:off x="1643896" y="5477224"/>
                <a:ext cx="142673" cy="142673"/>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grpSp>
      </p:grpSp>
      <p:sp>
        <p:nvSpPr>
          <p:cNvPr id="10" name="Rectangle 9"/>
          <p:cNvSpPr/>
          <p:nvPr/>
        </p:nvSpPr>
        <p:spPr>
          <a:xfrm>
            <a:off x="5147516" y="629921"/>
            <a:ext cx="184731" cy="461665"/>
          </a:xfrm>
          <a:prstGeom prst="rect">
            <a:avLst/>
          </a:prstGeom>
        </p:spPr>
        <p:txBody>
          <a:bodyPr wrap="none">
            <a:spAutoFit/>
          </a:bodyPr>
          <a:lstStyle/>
          <a:p>
            <a:endParaRPr lang="en-GB" sz="2400" dirty="0">
              <a:solidFill>
                <a:schemeClr val="tx2"/>
              </a:solidFill>
              <a:latin typeface="+mj-lt"/>
              <a:ea typeface="+mj-ea"/>
              <a:cs typeface="+mj-cs"/>
            </a:endParaRPr>
          </a:p>
        </p:txBody>
      </p:sp>
      <p:sp>
        <p:nvSpPr>
          <p:cNvPr id="123" name="Title 1"/>
          <p:cNvSpPr txBox="1">
            <a:spLocks/>
          </p:cNvSpPr>
          <p:nvPr/>
        </p:nvSpPr>
        <p:spPr bwMode="auto">
          <a:xfrm>
            <a:off x="4948491" y="764235"/>
            <a:ext cx="3985958" cy="649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3500">
                <a:solidFill>
                  <a:schemeClr val="tx2"/>
                </a:solidFill>
                <a:latin typeface="+mj-lt"/>
                <a:ea typeface="+mj-ea"/>
                <a:cs typeface="+mj-cs"/>
              </a:defRPr>
            </a:lvl1pPr>
            <a:lvl2pPr algn="l" rtl="0" eaLnBrk="1" fontAlgn="base" hangingPunct="1">
              <a:spcBef>
                <a:spcPct val="0"/>
              </a:spcBef>
              <a:spcAft>
                <a:spcPct val="0"/>
              </a:spcAft>
              <a:defRPr sz="3500">
                <a:solidFill>
                  <a:schemeClr val="tx2"/>
                </a:solidFill>
                <a:latin typeface="Georgia" pitchFamily="16" charset="0"/>
                <a:ea typeface="ＭＳ Ｐゴシック" pitchFamily="16" charset="-128"/>
              </a:defRPr>
            </a:lvl2pPr>
            <a:lvl3pPr algn="l" rtl="0" eaLnBrk="1" fontAlgn="base" hangingPunct="1">
              <a:spcBef>
                <a:spcPct val="0"/>
              </a:spcBef>
              <a:spcAft>
                <a:spcPct val="0"/>
              </a:spcAft>
              <a:defRPr sz="3500">
                <a:solidFill>
                  <a:schemeClr val="tx2"/>
                </a:solidFill>
                <a:latin typeface="Georgia" pitchFamily="16" charset="0"/>
                <a:ea typeface="ＭＳ Ｐゴシック" pitchFamily="16" charset="-128"/>
              </a:defRPr>
            </a:lvl3pPr>
            <a:lvl4pPr algn="l" rtl="0" eaLnBrk="1" fontAlgn="base" hangingPunct="1">
              <a:spcBef>
                <a:spcPct val="0"/>
              </a:spcBef>
              <a:spcAft>
                <a:spcPct val="0"/>
              </a:spcAft>
              <a:defRPr sz="3500">
                <a:solidFill>
                  <a:schemeClr val="tx2"/>
                </a:solidFill>
                <a:latin typeface="Georgia" pitchFamily="16" charset="0"/>
                <a:ea typeface="ＭＳ Ｐゴシック" pitchFamily="16" charset="-128"/>
              </a:defRPr>
            </a:lvl4pPr>
            <a:lvl5pPr algn="l" rtl="0" eaLnBrk="1" fontAlgn="base" hangingPunct="1">
              <a:spcBef>
                <a:spcPct val="0"/>
              </a:spcBef>
              <a:spcAft>
                <a:spcPct val="0"/>
              </a:spcAft>
              <a:defRPr sz="3500">
                <a:solidFill>
                  <a:schemeClr val="tx2"/>
                </a:solidFill>
                <a:latin typeface="Georgia" pitchFamily="16" charset="0"/>
                <a:ea typeface="ＭＳ Ｐゴシック" pitchFamily="16" charset="-128"/>
              </a:defRPr>
            </a:lvl5pPr>
            <a:lvl6pPr marL="457200" algn="l" rtl="0" eaLnBrk="1" fontAlgn="base" hangingPunct="1">
              <a:spcBef>
                <a:spcPct val="0"/>
              </a:spcBef>
              <a:spcAft>
                <a:spcPct val="0"/>
              </a:spcAft>
              <a:defRPr sz="3500">
                <a:solidFill>
                  <a:schemeClr val="tx2"/>
                </a:solidFill>
                <a:latin typeface="Georgia" pitchFamily="16" charset="0"/>
                <a:ea typeface="ＭＳ Ｐゴシック" pitchFamily="16" charset="-128"/>
              </a:defRPr>
            </a:lvl6pPr>
            <a:lvl7pPr marL="914400" algn="l" rtl="0" eaLnBrk="1" fontAlgn="base" hangingPunct="1">
              <a:spcBef>
                <a:spcPct val="0"/>
              </a:spcBef>
              <a:spcAft>
                <a:spcPct val="0"/>
              </a:spcAft>
              <a:defRPr sz="3500">
                <a:solidFill>
                  <a:schemeClr val="tx2"/>
                </a:solidFill>
                <a:latin typeface="Georgia" pitchFamily="16" charset="0"/>
                <a:ea typeface="ＭＳ Ｐゴシック" pitchFamily="16" charset="-128"/>
              </a:defRPr>
            </a:lvl7pPr>
            <a:lvl8pPr marL="1371600" algn="l" rtl="0" eaLnBrk="1" fontAlgn="base" hangingPunct="1">
              <a:spcBef>
                <a:spcPct val="0"/>
              </a:spcBef>
              <a:spcAft>
                <a:spcPct val="0"/>
              </a:spcAft>
              <a:defRPr sz="3500">
                <a:solidFill>
                  <a:schemeClr val="tx2"/>
                </a:solidFill>
                <a:latin typeface="Georgia" pitchFamily="16" charset="0"/>
                <a:ea typeface="ＭＳ Ｐゴシック" pitchFamily="16" charset="-128"/>
              </a:defRPr>
            </a:lvl8pPr>
            <a:lvl9pPr marL="1828800" algn="l" rtl="0" eaLnBrk="1" fontAlgn="base" hangingPunct="1">
              <a:spcBef>
                <a:spcPct val="0"/>
              </a:spcBef>
              <a:spcAft>
                <a:spcPct val="0"/>
              </a:spcAft>
              <a:defRPr sz="3500">
                <a:solidFill>
                  <a:schemeClr val="tx2"/>
                </a:solidFill>
                <a:latin typeface="Georgia" pitchFamily="16" charset="0"/>
                <a:ea typeface="ＭＳ Ｐゴシック" pitchFamily="16" charset="-128"/>
              </a:defRPr>
            </a:lvl9pPr>
          </a:lstStyle>
          <a:p>
            <a:r>
              <a:rPr lang="en-GB" sz="2400" b="1" i="1" kern="0" dirty="0" smtClean="0"/>
              <a:t>Non-linear</a:t>
            </a:r>
            <a:r>
              <a:rPr lang="en-GB" sz="2400" kern="0" dirty="0" smtClean="0"/>
              <a:t> mappings can</a:t>
            </a:r>
            <a:br>
              <a:rPr lang="en-GB" sz="2400" kern="0" dirty="0" smtClean="0"/>
            </a:br>
            <a:endParaRPr lang="en-GB" sz="2400" kern="0" dirty="0"/>
          </a:p>
        </p:txBody>
      </p:sp>
    </p:spTree>
    <p:extLst>
      <p:ext uri="{BB962C8B-B14F-4D97-AF65-F5344CB8AC3E}">
        <p14:creationId xmlns:p14="http://schemas.microsoft.com/office/powerpoint/2010/main" val="2068715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476672"/>
            <a:ext cx="8496300" cy="649288"/>
          </a:xfrm>
        </p:spPr>
        <p:txBody>
          <a:bodyPr/>
          <a:lstStyle/>
          <a:p>
            <a:r>
              <a:rPr lang="en-GB" dirty="0" smtClean="0"/>
              <a:t>Non-linear model</a:t>
            </a:r>
            <a:endParaRPr lang="en-GB" dirty="0"/>
          </a:p>
        </p:txBody>
      </p:sp>
      <p:sp>
        <p:nvSpPr>
          <p:cNvPr id="3" name="Content Placeholder 2"/>
          <p:cNvSpPr>
            <a:spLocks noGrp="1"/>
          </p:cNvSpPr>
          <p:nvPr>
            <p:ph idx="1"/>
          </p:nvPr>
        </p:nvSpPr>
        <p:spPr>
          <a:xfrm>
            <a:off x="363375" y="1204415"/>
            <a:ext cx="6668490" cy="4114800"/>
          </a:xfrm>
        </p:spPr>
        <p:txBody>
          <a:bodyPr/>
          <a:lstStyle/>
          <a:p>
            <a:r>
              <a:rPr lang="en-GB" dirty="0" smtClean="0"/>
              <a:t>Recurrent gene-regulation network (GRN)</a:t>
            </a:r>
          </a:p>
          <a:p>
            <a:endParaRPr lang="en-GB" dirty="0" smtClean="0"/>
          </a:p>
          <a:p>
            <a:endParaRPr lang="en-GB" sz="2800" dirty="0"/>
          </a:p>
          <a:p>
            <a:endParaRPr lang="en-GB" sz="2800" dirty="0" smtClean="0"/>
          </a:p>
          <a:p>
            <a:endParaRPr lang="en-GB" dirty="0" smtClean="0"/>
          </a:p>
          <a:p>
            <a:endParaRPr lang="en-GB" dirty="0" smtClean="0"/>
          </a:p>
        </p:txBody>
      </p:sp>
      <p:sp>
        <p:nvSpPr>
          <p:cNvPr id="4" name="Slide Number Placeholder 3"/>
          <p:cNvSpPr>
            <a:spLocks noGrp="1"/>
          </p:cNvSpPr>
          <p:nvPr>
            <p:ph type="sldNum" sz="quarter" idx="12"/>
          </p:nvPr>
        </p:nvSpPr>
        <p:spPr>
          <a:xfrm>
            <a:off x="6877050" y="5870839"/>
            <a:ext cx="1905000" cy="457200"/>
          </a:xfrm>
        </p:spPr>
        <p:txBody>
          <a:bodyPr/>
          <a:lstStyle/>
          <a:p>
            <a:fld id="{15F47B36-2F3A-469E-8604-285B2B795295}" type="slidenum">
              <a:rPr lang="en-GB" smtClean="0"/>
              <a:pPr/>
              <a:t>17</a:t>
            </a:fld>
            <a:endParaRPr lang="en-GB"/>
          </a:p>
        </p:txBody>
      </p:sp>
      <p:sp>
        <p:nvSpPr>
          <p:cNvPr id="5" name="Oval 4"/>
          <p:cNvSpPr/>
          <p:nvPr/>
        </p:nvSpPr>
        <p:spPr bwMode="auto">
          <a:xfrm>
            <a:off x="2419815" y="2271034"/>
            <a:ext cx="736580" cy="757386"/>
          </a:xfrm>
          <a:prstGeom prst="ellipse">
            <a:avLst/>
          </a:prstGeom>
          <a:solidFill>
            <a:schemeClr val="bg1"/>
          </a:solidFill>
          <a:ln w="12700" cap="flat" cmpd="sng" algn="ctr">
            <a:solidFill>
              <a:schemeClr val="accent2"/>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3200" b="0" i="0" u="none" strike="noStrike" cap="none" normalizeH="0" baseline="0" dirty="0" smtClean="0">
                <a:ln>
                  <a:noFill/>
                </a:ln>
                <a:solidFill>
                  <a:schemeClr val="tx1"/>
                </a:solidFill>
                <a:effectLst/>
                <a:latin typeface="Batang" panose="02030600000101010101" pitchFamily="18" charset="-127"/>
                <a:ea typeface="Batang" panose="02030600000101010101" pitchFamily="18" charset="-127"/>
              </a:rPr>
              <a:t>x</a:t>
            </a:r>
            <a:endParaRPr kumimoji="0" lang="en-GB" b="0" i="0" u="none" strike="noStrike" cap="none" normalizeH="0" baseline="0" dirty="0" smtClean="0">
              <a:ln>
                <a:noFill/>
              </a:ln>
              <a:solidFill>
                <a:schemeClr val="tx1"/>
              </a:solidFill>
              <a:effectLst/>
              <a:latin typeface="Batang" panose="02030600000101010101" pitchFamily="18" charset="-127"/>
              <a:ea typeface="Batang" panose="02030600000101010101" pitchFamily="18" charset="-127"/>
            </a:endParaRPr>
          </a:p>
        </p:txBody>
      </p:sp>
      <p:sp>
        <p:nvSpPr>
          <p:cNvPr id="6" name="Oval 5"/>
          <p:cNvSpPr/>
          <p:nvPr/>
        </p:nvSpPr>
        <p:spPr bwMode="auto">
          <a:xfrm>
            <a:off x="2424324" y="3207138"/>
            <a:ext cx="732071" cy="757386"/>
          </a:xfrm>
          <a:prstGeom prst="ellipse">
            <a:avLst/>
          </a:prstGeom>
          <a:solidFill>
            <a:schemeClr val="bg1"/>
          </a:solidFill>
          <a:ln w="12700" cap="flat" cmpd="sng" algn="ctr">
            <a:solidFill>
              <a:schemeClr val="accent2"/>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GB" sz="3200" dirty="0">
                <a:latin typeface="Batang" panose="02030600000101010101" pitchFamily="18" charset="-127"/>
                <a:ea typeface="Batang" panose="02030600000101010101" pitchFamily="18" charset="-127"/>
              </a:rPr>
              <a:t>y</a:t>
            </a:r>
          </a:p>
        </p:txBody>
      </p:sp>
      <p:sp>
        <p:nvSpPr>
          <p:cNvPr id="18" name="TextBox 17"/>
          <p:cNvSpPr txBox="1"/>
          <p:nvPr/>
        </p:nvSpPr>
        <p:spPr>
          <a:xfrm>
            <a:off x="3187413" y="2732302"/>
            <a:ext cx="593432" cy="369332"/>
          </a:xfrm>
          <a:prstGeom prst="rect">
            <a:avLst/>
          </a:prstGeom>
          <a:noFill/>
        </p:spPr>
        <p:txBody>
          <a:bodyPr wrap="none" rtlCol="0">
            <a:spAutoFit/>
          </a:bodyPr>
          <a:lstStyle/>
          <a:p>
            <a:r>
              <a:rPr lang="en-GB" dirty="0" err="1" smtClean="0"/>
              <a:t>Wxy</a:t>
            </a:r>
            <a:endParaRPr lang="en-GB" dirty="0"/>
          </a:p>
        </p:txBody>
      </p:sp>
      <p:sp>
        <p:nvSpPr>
          <p:cNvPr id="19" name="TextBox 18"/>
          <p:cNvSpPr txBox="1"/>
          <p:nvPr/>
        </p:nvSpPr>
        <p:spPr>
          <a:xfrm>
            <a:off x="3187413" y="1901702"/>
            <a:ext cx="588623" cy="369332"/>
          </a:xfrm>
          <a:prstGeom prst="rect">
            <a:avLst/>
          </a:prstGeom>
          <a:noFill/>
        </p:spPr>
        <p:txBody>
          <a:bodyPr wrap="none" rtlCol="0">
            <a:spAutoFit/>
          </a:bodyPr>
          <a:lstStyle/>
          <a:p>
            <a:r>
              <a:rPr lang="en-GB" dirty="0" err="1" smtClean="0"/>
              <a:t>Wxx</a:t>
            </a:r>
            <a:endParaRPr lang="en-GB" dirty="0"/>
          </a:p>
        </p:txBody>
      </p:sp>
      <p:sp>
        <p:nvSpPr>
          <p:cNvPr id="20" name="TextBox 19"/>
          <p:cNvSpPr txBox="1"/>
          <p:nvPr/>
        </p:nvSpPr>
        <p:spPr>
          <a:xfrm>
            <a:off x="1701073" y="3376568"/>
            <a:ext cx="587469" cy="369332"/>
          </a:xfrm>
          <a:prstGeom prst="rect">
            <a:avLst/>
          </a:prstGeom>
          <a:noFill/>
        </p:spPr>
        <p:txBody>
          <a:bodyPr wrap="none" rtlCol="0">
            <a:spAutoFit/>
          </a:bodyPr>
          <a:lstStyle/>
          <a:p>
            <a:r>
              <a:rPr lang="en-GB" dirty="0" err="1" smtClean="0"/>
              <a:t>Wyx</a:t>
            </a:r>
            <a:endParaRPr lang="en-GB" dirty="0"/>
          </a:p>
        </p:txBody>
      </p:sp>
      <p:sp>
        <p:nvSpPr>
          <p:cNvPr id="21" name="TextBox 20"/>
          <p:cNvSpPr txBox="1"/>
          <p:nvPr/>
        </p:nvSpPr>
        <p:spPr>
          <a:xfrm>
            <a:off x="3228403" y="3969281"/>
            <a:ext cx="593432" cy="369332"/>
          </a:xfrm>
          <a:prstGeom prst="rect">
            <a:avLst/>
          </a:prstGeom>
          <a:noFill/>
        </p:spPr>
        <p:txBody>
          <a:bodyPr wrap="none" rtlCol="0">
            <a:spAutoFit/>
          </a:bodyPr>
          <a:lstStyle/>
          <a:p>
            <a:r>
              <a:rPr lang="en-GB" dirty="0" err="1" smtClean="0"/>
              <a:t>Wyy</a:t>
            </a:r>
            <a:endParaRPr lang="en-GB" dirty="0"/>
          </a:p>
        </p:txBody>
      </p:sp>
      <p:sp>
        <p:nvSpPr>
          <p:cNvPr id="22" name="TextBox 21"/>
          <p:cNvSpPr txBox="1"/>
          <p:nvPr/>
        </p:nvSpPr>
        <p:spPr>
          <a:xfrm>
            <a:off x="4786554" y="1598360"/>
            <a:ext cx="4188006" cy="369332"/>
          </a:xfrm>
          <a:prstGeom prst="rect">
            <a:avLst/>
          </a:prstGeom>
          <a:noFill/>
        </p:spPr>
        <p:txBody>
          <a:bodyPr wrap="none" rtlCol="0">
            <a:spAutoFit/>
          </a:bodyPr>
          <a:lstStyle/>
          <a:p>
            <a:r>
              <a:rPr lang="en-GB" dirty="0" smtClean="0"/>
              <a:t>Value of x(t+1)is sensitive to context of y(t)</a:t>
            </a:r>
            <a:endParaRPr lang="en-GB" dirty="0"/>
          </a:p>
        </p:txBody>
      </p:sp>
      <p:sp>
        <p:nvSpPr>
          <p:cNvPr id="23" name="TextBox 22"/>
          <p:cNvSpPr txBox="1"/>
          <p:nvPr/>
        </p:nvSpPr>
        <p:spPr>
          <a:xfrm>
            <a:off x="4733655" y="1961852"/>
            <a:ext cx="4240905" cy="369332"/>
          </a:xfrm>
          <a:prstGeom prst="rect">
            <a:avLst/>
          </a:prstGeom>
          <a:noFill/>
        </p:spPr>
        <p:txBody>
          <a:bodyPr wrap="none" rtlCol="0">
            <a:spAutoFit/>
          </a:bodyPr>
          <a:lstStyle/>
          <a:p>
            <a:r>
              <a:rPr lang="en-GB" dirty="0" smtClean="0"/>
              <a:t>Value of y(t+1) is sensitive to context of x(t)</a:t>
            </a:r>
            <a:endParaRPr lang="en-GB" dirty="0"/>
          </a:p>
        </p:txBody>
      </p:sp>
      <p:sp>
        <p:nvSpPr>
          <p:cNvPr id="9" name="Freeform 8"/>
          <p:cNvSpPr/>
          <p:nvPr/>
        </p:nvSpPr>
        <p:spPr bwMode="auto">
          <a:xfrm>
            <a:off x="2224361" y="2003893"/>
            <a:ext cx="1270337" cy="588024"/>
          </a:xfrm>
          <a:custGeom>
            <a:avLst/>
            <a:gdLst>
              <a:gd name="connsiteX0" fmla="*/ 943466 w 1270337"/>
              <a:gd name="connsiteY0" fmla="*/ 588024 h 588024"/>
              <a:gd name="connsiteX1" fmla="*/ 1243717 w 1270337"/>
              <a:gd name="connsiteY1" fmla="*/ 233182 h 588024"/>
              <a:gd name="connsiteX2" fmla="*/ 342965 w 1270337"/>
              <a:gd name="connsiteY2" fmla="*/ 1170 h 588024"/>
              <a:gd name="connsiteX3" fmla="*/ 1771 w 1270337"/>
              <a:gd name="connsiteY3" fmla="*/ 328717 h 588024"/>
              <a:gd name="connsiteX4" fmla="*/ 233783 w 1270337"/>
              <a:gd name="connsiteY4" fmla="*/ 547081 h 588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337" h="588024">
                <a:moveTo>
                  <a:pt x="943466" y="588024"/>
                </a:moveTo>
                <a:cubicBezTo>
                  <a:pt x="1143633" y="459507"/>
                  <a:pt x="1343800" y="330991"/>
                  <a:pt x="1243717" y="233182"/>
                </a:cubicBezTo>
                <a:cubicBezTo>
                  <a:pt x="1143634" y="135373"/>
                  <a:pt x="549956" y="-14752"/>
                  <a:pt x="342965" y="1170"/>
                </a:cubicBezTo>
                <a:cubicBezTo>
                  <a:pt x="135974" y="17092"/>
                  <a:pt x="19968" y="237732"/>
                  <a:pt x="1771" y="328717"/>
                </a:cubicBezTo>
                <a:cubicBezTo>
                  <a:pt x="-16426" y="419702"/>
                  <a:pt x="108678" y="483391"/>
                  <a:pt x="233783" y="547081"/>
                </a:cubicBezTo>
              </a:path>
            </a:pathLst>
          </a:custGeom>
          <a:noFill/>
          <a:ln w="12700" cap="flat" cmpd="sng" algn="ctr">
            <a:solidFill>
              <a:schemeClr val="accent2"/>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4" name="Freeform 13"/>
          <p:cNvSpPr/>
          <p:nvPr/>
        </p:nvSpPr>
        <p:spPr bwMode="auto">
          <a:xfrm>
            <a:off x="1912219" y="2823929"/>
            <a:ext cx="532277" cy="873457"/>
          </a:xfrm>
          <a:custGeom>
            <a:avLst/>
            <a:gdLst>
              <a:gd name="connsiteX0" fmla="*/ 532277 w 532277"/>
              <a:gd name="connsiteY0" fmla="*/ 0 h 873457"/>
              <a:gd name="connsiteX1" fmla="*/ 14 w 532277"/>
              <a:gd name="connsiteY1" fmla="*/ 232012 h 873457"/>
              <a:gd name="connsiteX2" fmla="*/ 518629 w 532277"/>
              <a:gd name="connsiteY2" fmla="*/ 873457 h 873457"/>
            </a:gdLst>
            <a:ahLst/>
            <a:cxnLst>
              <a:cxn ang="0">
                <a:pos x="connsiteX0" y="connsiteY0"/>
              </a:cxn>
              <a:cxn ang="0">
                <a:pos x="connsiteX1" y="connsiteY1"/>
              </a:cxn>
              <a:cxn ang="0">
                <a:pos x="connsiteX2" y="connsiteY2"/>
              </a:cxn>
            </a:cxnLst>
            <a:rect l="l" t="t" r="r" b="b"/>
            <a:pathLst>
              <a:path w="532277" h="873457">
                <a:moveTo>
                  <a:pt x="532277" y="0"/>
                </a:moveTo>
                <a:cubicBezTo>
                  <a:pt x="267283" y="43218"/>
                  <a:pt x="2289" y="86436"/>
                  <a:pt x="14" y="232012"/>
                </a:cubicBezTo>
                <a:cubicBezTo>
                  <a:pt x="-2261" y="377588"/>
                  <a:pt x="258184" y="625522"/>
                  <a:pt x="518629" y="873457"/>
                </a:cubicBezTo>
              </a:path>
            </a:pathLst>
          </a:custGeom>
          <a:noFill/>
          <a:ln w="12700" cap="flat" cmpd="sng" algn="ctr">
            <a:solidFill>
              <a:schemeClr val="accent2"/>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6" name="Freeform 15"/>
          <p:cNvSpPr/>
          <p:nvPr/>
        </p:nvSpPr>
        <p:spPr bwMode="auto">
          <a:xfrm>
            <a:off x="3154179" y="2782986"/>
            <a:ext cx="177466" cy="682388"/>
          </a:xfrm>
          <a:custGeom>
            <a:avLst/>
            <a:gdLst>
              <a:gd name="connsiteX0" fmla="*/ 0 w 177466"/>
              <a:gd name="connsiteY0" fmla="*/ 0 h 682388"/>
              <a:gd name="connsiteX1" fmla="*/ 177421 w 177466"/>
              <a:gd name="connsiteY1" fmla="*/ 464024 h 682388"/>
              <a:gd name="connsiteX2" fmla="*/ 13648 w 177466"/>
              <a:gd name="connsiteY2" fmla="*/ 682388 h 682388"/>
            </a:gdLst>
            <a:ahLst/>
            <a:cxnLst>
              <a:cxn ang="0">
                <a:pos x="connsiteX0" y="connsiteY0"/>
              </a:cxn>
              <a:cxn ang="0">
                <a:pos x="connsiteX1" y="connsiteY1"/>
              </a:cxn>
              <a:cxn ang="0">
                <a:pos x="connsiteX2" y="connsiteY2"/>
              </a:cxn>
            </a:cxnLst>
            <a:rect l="l" t="t" r="r" b="b"/>
            <a:pathLst>
              <a:path w="177466" h="682388">
                <a:moveTo>
                  <a:pt x="0" y="0"/>
                </a:moveTo>
                <a:cubicBezTo>
                  <a:pt x="87573" y="175146"/>
                  <a:pt x="175146" y="350293"/>
                  <a:pt x="177421" y="464024"/>
                </a:cubicBezTo>
                <a:cubicBezTo>
                  <a:pt x="179696" y="577755"/>
                  <a:pt x="96672" y="630071"/>
                  <a:pt x="13648" y="682388"/>
                </a:cubicBezTo>
              </a:path>
            </a:pathLst>
          </a:custGeom>
          <a:noFill/>
          <a:ln w="12700" cap="flat" cmpd="sng" algn="ctr">
            <a:solidFill>
              <a:schemeClr val="accent2"/>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7" name="Freeform 16"/>
          <p:cNvSpPr/>
          <p:nvPr/>
        </p:nvSpPr>
        <p:spPr bwMode="auto">
          <a:xfrm>
            <a:off x="2486811" y="3847511"/>
            <a:ext cx="750764" cy="564381"/>
          </a:xfrm>
          <a:custGeom>
            <a:avLst/>
            <a:gdLst>
              <a:gd name="connsiteX0" fmla="*/ 626425 w 750764"/>
              <a:gd name="connsiteY0" fmla="*/ 0 h 564381"/>
              <a:gd name="connsiteX1" fmla="*/ 708312 w 750764"/>
              <a:gd name="connsiteY1" fmla="*/ 477672 h 564381"/>
              <a:gd name="connsiteX2" fmla="*/ 39571 w 750764"/>
              <a:gd name="connsiteY2" fmla="*/ 532263 h 564381"/>
              <a:gd name="connsiteX3" fmla="*/ 135106 w 750764"/>
              <a:gd name="connsiteY3" fmla="*/ 122830 h 564381"/>
            </a:gdLst>
            <a:ahLst/>
            <a:cxnLst>
              <a:cxn ang="0">
                <a:pos x="connsiteX0" y="connsiteY0"/>
              </a:cxn>
              <a:cxn ang="0">
                <a:pos x="connsiteX1" y="connsiteY1"/>
              </a:cxn>
              <a:cxn ang="0">
                <a:pos x="connsiteX2" y="connsiteY2"/>
              </a:cxn>
              <a:cxn ang="0">
                <a:pos x="connsiteX3" y="connsiteY3"/>
              </a:cxn>
            </a:cxnLst>
            <a:rect l="l" t="t" r="r" b="b"/>
            <a:pathLst>
              <a:path w="750764" h="564381">
                <a:moveTo>
                  <a:pt x="626425" y="0"/>
                </a:moveTo>
                <a:cubicBezTo>
                  <a:pt x="716273" y="194481"/>
                  <a:pt x="806121" y="388962"/>
                  <a:pt x="708312" y="477672"/>
                </a:cubicBezTo>
                <a:cubicBezTo>
                  <a:pt x="610503" y="566382"/>
                  <a:pt x="135105" y="591403"/>
                  <a:pt x="39571" y="532263"/>
                </a:cubicBezTo>
                <a:cubicBezTo>
                  <a:pt x="-55963" y="473123"/>
                  <a:pt x="39571" y="297976"/>
                  <a:pt x="135106" y="122830"/>
                </a:cubicBezTo>
              </a:path>
            </a:pathLst>
          </a:custGeom>
          <a:noFill/>
          <a:ln w="12700" cap="flat" cmpd="sng" algn="ctr">
            <a:solidFill>
              <a:schemeClr val="accent2"/>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24" name="TextBox 23"/>
          <p:cNvSpPr txBox="1"/>
          <p:nvPr/>
        </p:nvSpPr>
        <p:spPr>
          <a:xfrm>
            <a:off x="1713952" y="4497368"/>
            <a:ext cx="2062056" cy="646331"/>
          </a:xfrm>
          <a:prstGeom prst="rect">
            <a:avLst/>
          </a:prstGeom>
          <a:noFill/>
        </p:spPr>
        <p:txBody>
          <a:bodyPr wrap="square" rtlCol="0">
            <a:spAutoFit/>
          </a:bodyPr>
          <a:lstStyle/>
          <a:p>
            <a:r>
              <a:rPr lang="en-GB" dirty="0" smtClean="0"/>
              <a:t>Gene-regulation interaction matrix</a:t>
            </a:r>
            <a:endParaRPr lang="en-GB" dirty="0"/>
          </a:p>
        </p:txBody>
      </p:sp>
      <p:sp>
        <p:nvSpPr>
          <p:cNvPr id="25" name="TextBox 24"/>
          <p:cNvSpPr txBox="1"/>
          <p:nvPr/>
        </p:nvSpPr>
        <p:spPr>
          <a:xfrm>
            <a:off x="229428" y="2782173"/>
            <a:ext cx="1380436" cy="923330"/>
          </a:xfrm>
          <a:prstGeom prst="rect">
            <a:avLst/>
          </a:prstGeom>
          <a:noFill/>
        </p:spPr>
        <p:txBody>
          <a:bodyPr wrap="square" rtlCol="0">
            <a:spAutoFit/>
          </a:bodyPr>
          <a:lstStyle/>
          <a:p>
            <a:r>
              <a:rPr lang="en-GB" dirty="0" smtClean="0"/>
              <a:t>Embryonic phenotype</a:t>
            </a:r>
            <a:br>
              <a:rPr lang="en-GB" dirty="0" smtClean="0"/>
            </a:br>
            <a:r>
              <a:rPr lang="en-GB" dirty="0" smtClean="0"/>
              <a:t>(t=0)</a:t>
            </a:r>
            <a:endParaRPr lang="en-GB" dirty="0"/>
          </a:p>
        </p:txBody>
      </p:sp>
      <p:sp>
        <p:nvSpPr>
          <p:cNvPr id="26" name="Right Arrow 25"/>
          <p:cNvSpPr/>
          <p:nvPr/>
        </p:nvSpPr>
        <p:spPr bwMode="auto">
          <a:xfrm>
            <a:off x="1403807" y="2985519"/>
            <a:ext cx="384944" cy="369332"/>
          </a:xfrm>
          <a:prstGeom prst="rightArrow">
            <a:avLst/>
          </a:prstGeom>
          <a:solidFill>
            <a:schemeClr val="accent1"/>
          </a:solidFill>
          <a:ln w="127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27" name="Right Arrow 26"/>
          <p:cNvSpPr/>
          <p:nvPr/>
        </p:nvSpPr>
        <p:spPr bwMode="auto">
          <a:xfrm>
            <a:off x="4147565" y="2911815"/>
            <a:ext cx="384944" cy="369332"/>
          </a:xfrm>
          <a:prstGeom prst="rightArrow">
            <a:avLst/>
          </a:prstGeom>
          <a:solidFill>
            <a:schemeClr val="accent1"/>
          </a:solidFill>
          <a:ln w="127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28" name="TextBox 27"/>
          <p:cNvSpPr txBox="1"/>
          <p:nvPr/>
        </p:nvSpPr>
        <p:spPr>
          <a:xfrm>
            <a:off x="4619158" y="2739176"/>
            <a:ext cx="1380436" cy="923330"/>
          </a:xfrm>
          <a:prstGeom prst="rect">
            <a:avLst/>
          </a:prstGeom>
          <a:noFill/>
        </p:spPr>
        <p:txBody>
          <a:bodyPr wrap="square" rtlCol="0">
            <a:spAutoFit/>
          </a:bodyPr>
          <a:lstStyle/>
          <a:p>
            <a:r>
              <a:rPr lang="en-GB" dirty="0" smtClean="0"/>
              <a:t>Adult</a:t>
            </a:r>
            <a:br>
              <a:rPr lang="en-GB" dirty="0" smtClean="0"/>
            </a:br>
            <a:r>
              <a:rPr lang="en-GB" dirty="0" smtClean="0"/>
              <a:t>Phenotype</a:t>
            </a:r>
          </a:p>
          <a:p>
            <a:r>
              <a:rPr lang="en-GB" dirty="0" smtClean="0"/>
              <a:t>(t=10)</a:t>
            </a:r>
          </a:p>
        </p:txBody>
      </p:sp>
      <p:sp>
        <p:nvSpPr>
          <p:cNvPr id="29" name="Content Placeholder 2"/>
          <p:cNvSpPr txBox="1">
            <a:spLocks/>
          </p:cNvSpPr>
          <p:nvPr/>
        </p:nvSpPr>
        <p:spPr bwMode="auto">
          <a:xfrm>
            <a:off x="4163364" y="4378184"/>
            <a:ext cx="4323816" cy="2009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0"/>
              </a:spcBef>
              <a:spcAft>
                <a:spcPct val="70000"/>
              </a:spcAft>
              <a:buChar char="•"/>
              <a:defRPr sz="2400">
                <a:solidFill>
                  <a:schemeClr val="tx1"/>
                </a:solidFill>
                <a:latin typeface="+mn-lt"/>
                <a:ea typeface="+mn-ea"/>
                <a:cs typeface="+mn-cs"/>
              </a:defRPr>
            </a:lvl1pPr>
            <a:lvl2pPr marL="811213" indent="-288925" algn="l" rtl="0" eaLnBrk="1" fontAlgn="base" hangingPunct="1">
              <a:lnSpc>
                <a:spcPct val="90000"/>
              </a:lnSpc>
              <a:spcBef>
                <a:spcPct val="0"/>
              </a:spcBef>
              <a:spcAft>
                <a:spcPct val="50000"/>
              </a:spcAft>
              <a:buChar char="–"/>
              <a:defRPr sz="2400">
                <a:solidFill>
                  <a:schemeClr val="tx1"/>
                </a:solidFill>
                <a:latin typeface="+mn-lt"/>
                <a:ea typeface="+mn-ea"/>
              </a:defRPr>
            </a:lvl2pPr>
            <a:lvl3pPr marL="1219200" indent="-228600" algn="l" rtl="0" eaLnBrk="1" fontAlgn="base" hangingPunct="1">
              <a:lnSpc>
                <a:spcPct val="90000"/>
              </a:lnSpc>
              <a:spcBef>
                <a:spcPct val="20000"/>
              </a:spcBef>
              <a:spcAft>
                <a:spcPct val="0"/>
              </a:spcAft>
              <a:buChar char="•"/>
              <a:defRPr sz="2400">
                <a:solidFill>
                  <a:schemeClr val="tx1"/>
                </a:solidFill>
                <a:latin typeface="+mn-lt"/>
                <a:ea typeface="+mn-ea"/>
              </a:defRPr>
            </a:lvl3pPr>
            <a:lvl4pPr marL="1627188" indent="-228600" algn="l" rtl="0" eaLnBrk="1" fontAlgn="base" hangingPunct="1">
              <a:lnSpc>
                <a:spcPct val="90000"/>
              </a:lnSpc>
              <a:spcBef>
                <a:spcPct val="20000"/>
              </a:spcBef>
              <a:spcAft>
                <a:spcPct val="0"/>
              </a:spcAft>
              <a:buChar char="–"/>
              <a:defRPr sz="2400">
                <a:solidFill>
                  <a:schemeClr val="tx1"/>
                </a:solidFill>
                <a:latin typeface="+mn-lt"/>
                <a:ea typeface="+mn-ea"/>
              </a:defRPr>
            </a:lvl4pPr>
            <a:lvl5pPr marL="2057400" indent="-228600" algn="l" rtl="0" eaLnBrk="1" fontAlgn="base" hangingPunct="1">
              <a:lnSpc>
                <a:spcPct val="90000"/>
              </a:lnSpc>
              <a:spcBef>
                <a:spcPct val="20000"/>
              </a:spcBef>
              <a:spcAft>
                <a:spcPct val="0"/>
              </a:spcAft>
              <a:buChar char="»"/>
              <a:defRPr sz="2400">
                <a:solidFill>
                  <a:schemeClr val="tx1"/>
                </a:solidFill>
                <a:latin typeface="+mn-lt"/>
                <a:ea typeface="+mn-ea"/>
              </a:defRPr>
            </a:lvl5pPr>
            <a:lvl6pPr marL="2514600" indent="-228600" algn="l" rtl="0" eaLnBrk="1" fontAlgn="base" hangingPunct="1">
              <a:lnSpc>
                <a:spcPct val="90000"/>
              </a:lnSpc>
              <a:spcBef>
                <a:spcPct val="20000"/>
              </a:spcBef>
              <a:spcAft>
                <a:spcPct val="0"/>
              </a:spcAft>
              <a:buChar char="»"/>
              <a:defRPr sz="2400">
                <a:solidFill>
                  <a:schemeClr val="tx1"/>
                </a:solidFill>
                <a:latin typeface="+mn-lt"/>
                <a:ea typeface="+mn-ea"/>
              </a:defRPr>
            </a:lvl6pPr>
            <a:lvl7pPr marL="2971800" indent="-228600" algn="l" rtl="0" eaLnBrk="1" fontAlgn="base" hangingPunct="1">
              <a:lnSpc>
                <a:spcPct val="90000"/>
              </a:lnSpc>
              <a:spcBef>
                <a:spcPct val="20000"/>
              </a:spcBef>
              <a:spcAft>
                <a:spcPct val="0"/>
              </a:spcAft>
              <a:buChar char="»"/>
              <a:defRPr sz="2400">
                <a:solidFill>
                  <a:schemeClr val="tx1"/>
                </a:solidFill>
                <a:latin typeface="+mn-lt"/>
                <a:ea typeface="+mn-ea"/>
              </a:defRPr>
            </a:lvl7pPr>
            <a:lvl8pPr marL="3429000" indent="-228600" algn="l" rtl="0" eaLnBrk="1" fontAlgn="base" hangingPunct="1">
              <a:lnSpc>
                <a:spcPct val="90000"/>
              </a:lnSpc>
              <a:spcBef>
                <a:spcPct val="20000"/>
              </a:spcBef>
              <a:spcAft>
                <a:spcPct val="0"/>
              </a:spcAft>
              <a:buChar char="»"/>
              <a:defRPr sz="2400">
                <a:solidFill>
                  <a:schemeClr val="tx1"/>
                </a:solidFill>
                <a:latin typeface="+mn-lt"/>
                <a:ea typeface="+mn-ea"/>
              </a:defRPr>
            </a:lvl8pPr>
            <a:lvl9pPr marL="3886200" indent="-228600" algn="l" rtl="0" eaLnBrk="1" fontAlgn="base" hangingPunct="1">
              <a:lnSpc>
                <a:spcPct val="90000"/>
              </a:lnSpc>
              <a:spcBef>
                <a:spcPct val="20000"/>
              </a:spcBef>
              <a:spcAft>
                <a:spcPct val="0"/>
              </a:spcAft>
              <a:buChar char="»"/>
              <a:defRPr sz="2400">
                <a:solidFill>
                  <a:schemeClr val="tx1"/>
                </a:solidFill>
                <a:latin typeface="+mn-lt"/>
                <a:ea typeface="+mn-ea"/>
              </a:defRPr>
            </a:lvl9pPr>
          </a:lstStyle>
          <a:p>
            <a:r>
              <a:rPr lang="en-GB" kern="0" dirty="0" smtClean="0"/>
              <a:t>initial gene expression levels unfold over time into adult gene expression levels</a:t>
            </a:r>
          </a:p>
        </p:txBody>
      </p:sp>
      <p:sp>
        <p:nvSpPr>
          <p:cNvPr id="30" name="Content Placeholder 2"/>
          <p:cNvSpPr txBox="1">
            <a:spLocks/>
          </p:cNvSpPr>
          <p:nvPr/>
        </p:nvSpPr>
        <p:spPr bwMode="auto">
          <a:xfrm>
            <a:off x="679295" y="5996187"/>
            <a:ext cx="7879726" cy="783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0"/>
              </a:spcBef>
              <a:spcAft>
                <a:spcPct val="70000"/>
              </a:spcAft>
              <a:buChar char="•"/>
              <a:defRPr sz="2400">
                <a:solidFill>
                  <a:schemeClr val="tx1"/>
                </a:solidFill>
                <a:latin typeface="+mn-lt"/>
                <a:ea typeface="+mn-ea"/>
                <a:cs typeface="+mn-cs"/>
              </a:defRPr>
            </a:lvl1pPr>
            <a:lvl2pPr marL="811213" indent="-288925" algn="l" rtl="0" eaLnBrk="1" fontAlgn="base" hangingPunct="1">
              <a:lnSpc>
                <a:spcPct val="90000"/>
              </a:lnSpc>
              <a:spcBef>
                <a:spcPct val="0"/>
              </a:spcBef>
              <a:spcAft>
                <a:spcPct val="50000"/>
              </a:spcAft>
              <a:buChar char="–"/>
              <a:defRPr sz="2400">
                <a:solidFill>
                  <a:schemeClr val="tx1"/>
                </a:solidFill>
                <a:latin typeface="+mn-lt"/>
                <a:ea typeface="+mn-ea"/>
              </a:defRPr>
            </a:lvl2pPr>
            <a:lvl3pPr marL="1219200" indent="-228600" algn="l" rtl="0" eaLnBrk="1" fontAlgn="base" hangingPunct="1">
              <a:lnSpc>
                <a:spcPct val="90000"/>
              </a:lnSpc>
              <a:spcBef>
                <a:spcPct val="20000"/>
              </a:spcBef>
              <a:spcAft>
                <a:spcPct val="0"/>
              </a:spcAft>
              <a:buChar char="•"/>
              <a:defRPr sz="2400">
                <a:solidFill>
                  <a:schemeClr val="tx1"/>
                </a:solidFill>
                <a:latin typeface="+mn-lt"/>
                <a:ea typeface="+mn-ea"/>
              </a:defRPr>
            </a:lvl3pPr>
            <a:lvl4pPr marL="1627188" indent="-228600" algn="l" rtl="0" eaLnBrk="1" fontAlgn="base" hangingPunct="1">
              <a:lnSpc>
                <a:spcPct val="90000"/>
              </a:lnSpc>
              <a:spcBef>
                <a:spcPct val="20000"/>
              </a:spcBef>
              <a:spcAft>
                <a:spcPct val="0"/>
              </a:spcAft>
              <a:buChar char="–"/>
              <a:defRPr sz="2400">
                <a:solidFill>
                  <a:schemeClr val="tx1"/>
                </a:solidFill>
                <a:latin typeface="+mn-lt"/>
                <a:ea typeface="+mn-ea"/>
              </a:defRPr>
            </a:lvl4pPr>
            <a:lvl5pPr marL="2057400" indent="-228600" algn="l" rtl="0" eaLnBrk="1" fontAlgn="base" hangingPunct="1">
              <a:lnSpc>
                <a:spcPct val="90000"/>
              </a:lnSpc>
              <a:spcBef>
                <a:spcPct val="20000"/>
              </a:spcBef>
              <a:spcAft>
                <a:spcPct val="0"/>
              </a:spcAft>
              <a:buChar char="»"/>
              <a:defRPr sz="2400">
                <a:solidFill>
                  <a:schemeClr val="tx1"/>
                </a:solidFill>
                <a:latin typeface="+mn-lt"/>
                <a:ea typeface="+mn-ea"/>
              </a:defRPr>
            </a:lvl5pPr>
            <a:lvl6pPr marL="2514600" indent="-228600" algn="l" rtl="0" eaLnBrk="1" fontAlgn="base" hangingPunct="1">
              <a:lnSpc>
                <a:spcPct val="90000"/>
              </a:lnSpc>
              <a:spcBef>
                <a:spcPct val="20000"/>
              </a:spcBef>
              <a:spcAft>
                <a:spcPct val="0"/>
              </a:spcAft>
              <a:buChar char="»"/>
              <a:defRPr sz="2400">
                <a:solidFill>
                  <a:schemeClr val="tx1"/>
                </a:solidFill>
                <a:latin typeface="+mn-lt"/>
                <a:ea typeface="+mn-ea"/>
              </a:defRPr>
            </a:lvl6pPr>
            <a:lvl7pPr marL="2971800" indent="-228600" algn="l" rtl="0" eaLnBrk="1" fontAlgn="base" hangingPunct="1">
              <a:lnSpc>
                <a:spcPct val="90000"/>
              </a:lnSpc>
              <a:spcBef>
                <a:spcPct val="20000"/>
              </a:spcBef>
              <a:spcAft>
                <a:spcPct val="0"/>
              </a:spcAft>
              <a:buChar char="»"/>
              <a:defRPr sz="2400">
                <a:solidFill>
                  <a:schemeClr val="tx1"/>
                </a:solidFill>
                <a:latin typeface="+mn-lt"/>
                <a:ea typeface="+mn-ea"/>
              </a:defRPr>
            </a:lvl7pPr>
            <a:lvl8pPr marL="3429000" indent="-228600" algn="l" rtl="0" eaLnBrk="1" fontAlgn="base" hangingPunct="1">
              <a:lnSpc>
                <a:spcPct val="90000"/>
              </a:lnSpc>
              <a:spcBef>
                <a:spcPct val="20000"/>
              </a:spcBef>
              <a:spcAft>
                <a:spcPct val="0"/>
              </a:spcAft>
              <a:buChar char="»"/>
              <a:defRPr sz="2400">
                <a:solidFill>
                  <a:schemeClr val="tx1"/>
                </a:solidFill>
                <a:latin typeface="+mn-lt"/>
                <a:ea typeface="+mn-ea"/>
              </a:defRPr>
            </a:lvl8pPr>
            <a:lvl9pPr marL="3886200" indent="-228600" algn="l" rtl="0" eaLnBrk="1" fontAlgn="base" hangingPunct="1">
              <a:lnSpc>
                <a:spcPct val="90000"/>
              </a:lnSpc>
              <a:spcBef>
                <a:spcPct val="20000"/>
              </a:spcBef>
              <a:spcAft>
                <a:spcPct val="0"/>
              </a:spcAft>
              <a:buChar char="»"/>
              <a:defRPr sz="2400">
                <a:solidFill>
                  <a:schemeClr val="tx1"/>
                </a:solidFill>
                <a:latin typeface="+mn-lt"/>
                <a:ea typeface="+mn-ea"/>
              </a:defRPr>
            </a:lvl9pPr>
          </a:lstStyle>
          <a:p>
            <a:r>
              <a:rPr lang="en-GB" kern="0" dirty="0" smtClean="0"/>
              <a:t>We will evolve the connection matrix</a:t>
            </a:r>
          </a:p>
        </p:txBody>
      </p:sp>
      <p:sp>
        <p:nvSpPr>
          <p:cNvPr id="31" name="TextBox 30"/>
          <p:cNvSpPr txBox="1"/>
          <p:nvPr/>
        </p:nvSpPr>
        <p:spPr>
          <a:xfrm>
            <a:off x="1122459" y="6410318"/>
            <a:ext cx="6259791" cy="369332"/>
          </a:xfrm>
          <a:prstGeom prst="rect">
            <a:avLst/>
          </a:prstGeom>
          <a:noFill/>
        </p:spPr>
        <p:txBody>
          <a:bodyPr wrap="none" rtlCol="0">
            <a:spAutoFit/>
          </a:bodyPr>
          <a:lstStyle/>
          <a:p>
            <a:r>
              <a:rPr lang="en-GB" dirty="0" smtClean="0"/>
              <a:t>A multi-layer FF network (rather than recurrent) would also work</a:t>
            </a:r>
            <a:endParaRPr lang="en-GB" dirty="0"/>
          </a:p>
        </p:txBody>
      </p:sp>
    </p:spTree>
    <p:extLst>
      <p:ext uri="{BB962C8B-B14F-4D97-AF65-F5344CB8AC3E}">
        <p14:creationId xmlns:p14="http://schemas.microsoft.com/office/powerpoint/2010/main" val="116767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225463"/>
            <a:ext cx="8496300" cy="649288"/>
          </a:xfrm>
        </p:spPr>
        <p:txBody>
          <a:bodyPr/>
          <a:lstStyle/>
          <a:p>
            <a:r>
              <a:rPr lang="en-GB" dirty="0" smtClean="0"/>
              <a:t>Outline </a:t>
            </a:r>
            <a:endParaRPr lang="en-GB" dirty="0"/>
          </a:p>
        </p:txBody>
      </p:sp>
      <p:sp>
        <p:nvSpPr>
          <p:cNvPr id="3" name="Content Placeholder 2"/>
          <p:cNvSpPr>
            <a:spLocks noGrp="1"/>
          </p:cNvSpPr>
          <p:nvPr>
            <p:ph idx="1"/>
          </p:nvPr>
        </p:nvSpPr>
        <p:spPr>
          <a:xfrm>
            <a:off x="323850" y="1017625"/>
            <a:ext cx="6076950" cy="5074081"/>
          </a:xfrm>
        </p:spPr>
        <p:txBody>
          <a:bodyPr/>
          <a:lstStyle/>
          <a:p>
            <a:r>
              <a:rPr lang="en-GB" dirty="0" smtClean="0"/>
              <a:t>1. Can evolution of constraints and biases cause development to be predisposed to recreate </a:t>
            </a:r>
            <a:r>
              <a:rPr lang="en-GB" b="1" i="1" dirty="0" smtClean="0"/>
              <a:t>multiple</a:t>
            </a:r>
            <a:r>
              <a:rPr lang="en-GB" dirty="0" smtClean="0"/>
              <a:t> distinct phenotypes that have been selected for in the past?</a:t>
            </a:r>
          </a:p>
          <a:p>
            <a:r>
              <a:rPr lang="en-GB" dirty="0" smtClean="0"/>
              <a:t>2. Can it generate </a:t>
            </a:r>
            <a:r>
              <a:rPr lang="en-GB" b="1" i="1" dirty="0" smtClean="0"/>
              <a:t>novel</a:t>
            </a:r>
            <a:r>
              <a:rPr lang="en-GB" dirty="0" smtClean="0"/>
              <a:t> phenotypes from the same structural class – e.g. new combinations of features?</a:t>
            </a:r>
          </a:p>
          <a:p>
            <a:r>
              <a:rPr lang="en-GB" dirty="0" smtClean="0"/>
              <a:t>3. Can it use this to evolve </a:t>
            </a:r>
            <a:r>
              <a:rPr lang="en-GB" b="1" i="1" dirty="0" smtClean="0"/>
              <a:t>better</a:t>
            </a:r>
            <a:r>
              <a:rPr lang="en-GB" dirty="0" smtClean="0"/>
              <a:t>… to generate novel phenotypes that are more likely to be fit</a:t>
            </a:r>
            <a:r>
              <a:rPr lang="en-GB" dirty="0"/>
              <a:t> </a:t>
            </a:r>
            <a:r>
              <a:rPr lang="en-GB" dirty="0" smtClean="0">
                <a:latin typeface="Arial Narrow"/>
              </a:rPr>
              <a:t>→ </a:t>
            </a:r>
            <a:r>
              <a:rPr lang="en-GB" dirty="0"/>
              <a:t>facilitated </a:t>
            </a:r>
            <a:r>
              <a:rPr lang="en-GB" dirty="0" smtClean="0"/>
              <a:t>variation</a:t>
            </a:r>
          </a:p>
        </p:txBody>
      </p:sp>
      <p:sp>
        <p:nvSpPr>
          <p:cNvPr id="4" name="Slide Number Placeholder 3"/>
          <p:cNvSpPr>
            <a:spLocks noGrp="1"/>
          </p:cNvSpPr>
          <p:nvPr>
            <p:ph type="sldNum" sz="quarter" idx="12"/>
          </p:nvPr>
        </p:nvSpPr>
        <p:spPr/>
        <p:txBody>
          <a:bodyPr/>
          <a:lstStyle/>
          <a:p>
            <a:fld id="{15F47B36-2F3A-469E-8604-285B2B795295}" type="slidenum">
              <a:rPr lang="en-GB" smtClean="0"/>
              <a:pPr/>
              <a:t>18</a:t>
            </a:fld>
            <a:endParaRPr lang="en-GB"/>
          </a:p>
        </p:txBody>
      </p:sp>
      <p:sp>
        <p:nvSpPr>
          <p:cNvPr id="5" name="TextBox 4"/>
          <p:cNvSpPr txBox="1"/>
          <p:nvPr/>
        </p:nvSpPr>
        <p:spPr>
          <a:xfrm>
            <a:off x="6684135" y="1661375"/>
            <a:ext cx="1414298" cy="523220"/>
          </a:xfrm>
          <a:prstGeom prst="rect">
            <a:avLst/>
          </a:prstGeom>
          <a:noFill/>
        </p:spPr>
        <p:txBody>
          <a:bodyPr wrap="none" rtlCol="0">
            <a:spAutoFit/>
          </a:bodyPr>
          <a:lstStyle/>
          <a:p>
            <a:r>
              <a:rPr lang="en-GB" sz="2800" dirty="0" smtClean="0"/>
              <a:t>memory</a:t>
            </a:r>
            <a:endParaRPr lang="en-GB" sz="2800" dirty="0"/>
          </a:p>
        </p:txBody>
      </p:sp>
      <p:sp>
        <p:nvSpPr>
          <p:cNvPr id="6" name="TextBox 5"/>
          <p:cNvSpPr txBox="1"/>
          <p:nvPr/>
        </p:nvSpPr>
        <p:spPr>
          <a:xfrm>
            <a:off x="6684135" y="2994591"/>
            <a:ext cx="2237279" cy="523220"/>
          </a:xfrm>
          <a:prstGeom prst="rect">
            <a:avLst/>
          </a:prstGeom>
          <a:noFill/>
        </p:spPr>
        <p:txBody>
          <a:bodyPr wrap="none" rtlCol="0">
            <a:spAutoFit/>
          </a:bodyPr>
          <a:lstStyle/>
          <a:p>
            <a:r>
              <a:rPr lang="en-GB" sz="2800" dirty="0" smtClean="0"/>
              <a:t>generalisation</a:t>
            </a:r>
            <a:endParaRPr lang="en-GB" sz="2800" dirty="0"/>
          </a:p>
        </p:txBody>
      </p:sp>
      <p:sp>
        <p:nvSpPr>
          <p:cNvPr id="7" name="TextBox 6"/>
          <p:cNvSpPr txBox="1"/>
          <p:nvPr/>
        </p:nvSpPr>
        <p:spPr>
          <a:xfrm>
            <a:off x="6877050" y="4420965"/>
            <a:ext cx="1369286" cy="523220"/>
          </a:xfrm>
          <a:prstGeom prst="rect">
            <a:avLst/>
          </a:prstGeom>
          <a:noFill/>
        </p:spPr>
        <p:txBody>
          <a:bodyPr wrap="none" rtlCol="0">
            <a:spAutoFit/>
          </a:bodyPr>
          <a:lstStyle/>
          <a:p>
            <a:r>
              <a:rPr lang="en-GB" sz="2800" dirty="0" smtClean="0"/>
              <a:t>learning</a:t>
            </a:r>
            <a:endParaRPr lang="en-GB" sz="2800" dirty="0"/>
          </a:p>
        </p:txBody>
      </p:sp>
    </p:spTree>
    <p:extLst>
      <p:ext uri="{BB962C8B-B14F-4D97-AF65-F5344CB8AC3E}">
        <p14:creationId xmlns:p14="http://schemas.microsoft.com/office/powerpoint/2010/main" val="407543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086" y="212591"/>
            <a:ext cx="8496300" cy="649288"/>
          </a:xfrm>
        </p:spPr>
        <p:txBody>
          <a:bodyPr/>
          <a:lstStyle/>
          <a:p>
            <a:r>
              <a:rPr lang="en-GB" dirty="0" smtClean="0"/>
              <a:t>1: memory</a:t>
            </a:r>
            <a:endParaRPr lang="en-GB" dirty="0"/>
          </a:p>
        </p:txBody>
      </p:sp>
      <p:sp>
        <p:nvSpPr>
          <p:cNvPr id="3" name="Content Placeholder 2"/>
          <p:cNvSpPr>
            <a:spLocks noGrp="1"/>
          </p:cNvSpPr>
          <p:nvPr>
            <p:ph idx="1"/>
          </p:nvPr>
        </p:nvSpPr>
        <p:spPr>
          <a:xfrm>
            <a:off x="323850" y="1777487"/>
            <a:ext cx="8496300" cy="4114800"/>
          </a:xfrm>
        </p:spPr>
        <p:txBody>
          <a:bodyPr/>
          <a:lstStyle/>
          <a:p>
            <a:r>
              <a:rPr lang="en-GB" dirty="0" smtClean="0"/>
              <a:t>a single GRN can be ‘programmed’ by past selection to ‘remember’ multiple phenotypes</a:t>
            </a:r>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19</a:t>
            </a:fld>
            <a:endParaRPr lang="en-GB"/>
          </a:p>
        </p:txBody>
      </p:sp>
      <p:sp>
        <p:nvSpPr>
          <p:cNvPr id="5" name="Rectangle 4"/>
          <p:cNvSpPr/>
          <p:nvPr/>
        </p:nvSpPr>
        <p:spPr>
          <a:xfrm>
            <a:off x="128789" y="843981"/>
            <a:ext cx="8820472" cy="707886"/>
          </a:xfrm>
          <a:prstGeom prst="rect">
            <a:avLst/>
          </a:prstGeom>
        </p:spPr>
        <p:txBody>
          <a:bodyPr wrap="square">
            <a:spAutoFit/>
          </a:bodyPr>
          <a:lstStyle/>
          <a:p>
            <a:pPr marL="342900" lvl="2" indent="-342900">
              <a:spcAft>
                <a:spcPct val="70000"/>
              </a:spcAft>
            </a:pPr>
            <a:r>
              <a:rPr lang="en-GB" sz="2000" dirty="0"/>
              <a:t>Watson, R. A., Wagner, G. P., </a:t>
            </a:r>
            <a:r>
              <a:rPr lang="en-GB" sz="2000" dirty="0" err="1"/>
              <a:t>Pavlicev</a:t>
            </a:r>
            <a:r>
              <a:rPr lang="en-GB" sz="2000" dirty="0"/>
              <a:t>, M., Weinreich, D. M., &amp; Mills, R. (2014</a:t>
            </a:r>
            <a:r>
              <a:rPr lang="en-GB" sz="2000" dirty="0" smtClean="0"/>
              <a:t>). The evolution of phenotypic correlations and ‘developmental memory’.</a:t>
            </a:r>
            <a:r>
              <a:rPr lang="en-GB" sz="2000" dirty="0"/>
              <a:t> </a:t>
            </a:r>
            <a:r>
              <a:rPr lang="en-GB" sz="2000" i="1" dirty="0"/>
              <a:t>Evolution</a:t>
            </a:r>
            <a:r>
              <a:rPr lang="en-GB" sz="2000" dirty="0"/>
              <a:t>.</a:t>
            </a:r>
          </a:p>
        </p:txBody>
      </p:sp>
    </p:spTree>
    <p:extLst>
      <p:ext uri="{BB962C8B-B14F-4D97-AF65-F5344CB8AC3E}">
        <p14:creationId xmlns:p14="http://schemas.microsoft.com/office/powerpoint/2010/main" val="28087756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Evolution and Learning</a:t>
            </a:r>
            <a:endParaRPr lang="en-GB" dirty="0"/>
          </a:p>
        </p:txBody>
      </p:sp>
      <p:sp>
        <p:nvSpPr>
          <p:cNvPr id="3" name="Content Placeholder 2"/>
          <p:cNvSpPr>
            <a:spLocks noGrp="1"/>
          </p:cNvSpPr>
          <p:nvPr>
            <p:ph idx="1"/>
          </p:nvPr>
        </p:nvSpPr>
        <p:spPr/>
        <p:txBody>
          <a:bodyPr/>
          <a:lstStyle/>
          <a:p>
            <a:r>
              <a:rPr lang="en-GB" dirty="0" smtClean="0"/>
              <a:t>(Paradox of) Evolvability</a:t>
            </a:r>
          </a:p>
          <a:p>
            <a:r>
              <a:rPr lang="en-GB" dirty="0" smtClean="0"/>
              <a:t>Equivalence of evolution and Learning</a:t>
            </a:r>
          </a:p>
          <a:p>
            <a:pPr lvl="1"/>
            <a:r>
              <a:rPr lang="en-GB" dirty="0" smtClean="0"/>
              <a:t>Memory</a:t>
            </a:r>
          </a:p>
          <a:p>
            <a:pPr lvl="1"/>
            <a:r>
              <a:rPr lang="en-GB" dirty="0" smtClean="0"/>
              <a:t>Generalisation</a:t>
            </a:r>
          </a:p>
          <a:p>
            <a:pPr lvl="1"/>
            <a:r>
              <a:rPr lang="en-GB" dirty="0" smtClean="0"/>
              <a:t>Learning (increased evolvability)</a:t>
            </a:r>
          </a:p>
          <a:p>
            <a:endParaRPr lang="en-GB" dirty="0" smtClean="0"/>
          </a:p>
          <a:p>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2</a:t>
            </a:fld>
            <a:endParaRPr lang="en-GB"/>
          </a:p>
        </p:txBody>
      </p:sp>
    </p:spTree>
    <p:extLst>
      <p:ext uri="{BB962C8B-B14F-4D97-AF65-F5344CB8AC3E}">
        <p14:creationId xmlns:p14="http://schemas.microsoft.com/office/powerpoint/2010/main" val="701425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5F47B36-2F3A-469E-8604-285B2B795295}" type="slidenum">
              <a:rPr lang="en-GB" smtClean="0"/>
              <a:pPr/>
              <a:t>20</a:t>
            </a:fld>
            <a:endParaRPr lang="en-GB"/>
          </a:p>
        </p:txBody>
      </p:sp>
      <p:pic>
        <p:nvPicPr>
          <p:cNvPr id="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776" t="19231" r="35088" b="58209"/>
          <a:stretch/>
        </p:blipFill>
        <p:spPr bwMode="auto">
          <a:xfrm>
            <a:off x="467544" y="260648"/>
            <a:ext cx="4051294" cy="1650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4287488" y="528747"/>
            <a:ext cx="4843382" cy="646331"/>
          </a:xfrm>
          <a:prstGeom prst="rect">
            <a:avLst/>
          </a:prstGeom>
        </p:spPr>
        <p:txBody>
          <a:bodyPr wrap="square">
            <a:spAutoFit/>
          </a:bodyPr>
          <a:lstStyle/>
          <a:p>
            <a:r>
              <a:rPr lang="en-GB" dirty="0"/>
              <a:t>Two different phenotypes (gene expression patterns) selected for in different environments</a:t>
            </a:r>
          </a:p>
        </p:txBody>
      </p:sp>
      <p:sp>
        <p:nvSpPr>
          <p:cNvPr id="2" name="TextBox 1"/>
          <p:cNvSpPr txBox="1"/>
          <p:nvPr/>
        </p:nvSpPr>
        <p:spPr>
          <a:xfrm>
            <a:off x="4518838" y="1340768"/>
            <a:ext cx="4238526" cy="646331"/>
          </a:xfrm>
          <a:prstGeom prst="rect">
            <a:avLst/>
          </a:prstGeom>
          <a:noFill/>
        </p:spPr>
        <p:txBody>
          <a:bodyPr wrap="square" rtlCol="0">
            <a:spAutoFit/>
          </a:bodyPr>
          <a:lstStyle/>
          <a:p>
            <a:r>
              <a:rPr lang="en-GB" dirty="0" smtClean="0"/>
              <a:t>Selecting for regulatory connections that output the selected phenotype pattern</a:t>
            </a:r>
            <a:endParaRPr lang="en-GB" dirty="0"/>
          </a:p>
        </p:txBody>
      </p:sp>
    </p:spTree>
    <p:extLst>
      <p:ext uri="{BB962C8B-B14F-4D97-AF65-F5344CB8AC3E}">
        <p14:creationId xmlns:p14="http://schemas.microsoft.com/office/powerpoint/2010/main" val="3105426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5F47B36-2F3A-469E-8604-285B2B795295}" type="slidenum">
              <a:rPr lang="en-GB" smtClean="0"/>
              <a:pPr/>
              <a:t>21</a:t>
            </a:fld>
            <a:endParaRPr lang="en-GB"/>
          </a:p>
        </p:txBody>
      </p:sp>
      <p:pic>
        <p:nvPicPr>
          <p:cNvPr id="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776" t="19231" r="35088" b="58209"/>
          <a:stretch/>
        </p:blipFill>
        <p:spPr bwMode="auto">
          <a:xfrm>
            <a:off x="467544" y="260648"/>
            <a:ext cx="4051294" cy="1650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4287488" y="528747"/>
            <a:ext cx="4843382" cy="646331"/>
          </a:xfrm>
          <a:prstGeom prst="rect">
            <a:avLst/>
          </a:prstGeom>
        </p:spPr>
        <p:txBody>
          <a:bodyPr wrap="square">
            <a:spAutoFit/>
          </a:bodyPr>
          <a:lstStyle/>
          <a:p>
            <a:r>
              <a:rPr lang="en-GB" dirty="0"/>
              <a:t>Two different phenotypes (gene expression patterns) selected for in different environments</a:t>
            </a:r>
          </a:p>
        </p:txBody>
      </p:sp>
      <p:sp>
        <p:nvSpPr>
          <p:cNvPr id="2" name="TextBox 1"/>
          <p:cNvSpPr txBox="1"/>
          <p:nvPr/>
        </p:nvSpPr>
        <p:spPr>
          <a:xfrm>
            <a:off x="4518838" y="1340768"/>
            <a:ext cx="4238526" cy="646331"/>
          </a:xfrm>
          <a:prstGeom prst="rect">
            <a:avLst/>
          </a:prstGeom>
          <a:noFill/>
        </p:spPr>
        <p:txBody>
          <a:bodyPr wrap="square" rtlCol="0">
            <a:spAutoFit/>
          </a:bodyPr>
          <a:lstStyle/>
          <a:p>
            <a:r>
              <a:rPr lang="en-GB" dirty="0" smtClean="0"/>
              <a:t>Selecting for regulatory connections that output the selected phenotype pattern</a:t>
            </a:r>
            <a:endParaRPr lang="en-GB" dirty="0"/>
          </a:p>
        </p:txBody>
      </p:sp>
      <p:sp>
        <p:nvSpPr>
          <p:cNvPr id="9" name="Content Placeholder 2"/>
          <p:cNvSpPr>
            <a:spLocks noGrp="1"/>
          </p:cNvSpPr>
          <p:nvPr>
            <p:ph idx="1"/>
          </p:nvPr>
        </p:nvSpPr>
        <p:spPr>
          <a:xfrm>
            <a:off x="166433" y="2132856"/>
            <a:ext cx="8496300" cy="4114800"/>
          </a:xfrm>
        </p:spPr>
        <p:txBody>
          <a:bodyPr/>
          <a:lstStyle/>
          <a:p>
            <a:r>
              <a:rPr lang="en-GB" dirty="0">
                <a:solidFill>
                  <a:schemeClr val="tx2"/>
                </a:solidFill>
              </a:rPr>
              <a:t>Evolved regulatory interactions accurately capture </a:t>
            </a:r>
            <a:r>
              <a:rPr lang="en-GB" dirty="0" smtClean="0">
                <a:solidFill>
                  <a:schemeClr val="tx2"/>
                </a:solidFill>
              </a:rPr>
              <a:t>trait correlations </a:t>
            </a:r>
            <a:r>
              <a:rPr lang="en-GB" dirty="0">
                <a:solidFill>
                  <a:schemeClr val="tx2"/>
                </a:solidFill>
              </a:rPr>
              <a:t>in selected </a:t>
            </a:r>
            <a:r>
              <a:rPr lang="en-GB" dirty="0" smtClean="0">
                <a:solidFill>
                  <a:schemeClr val="tx2"/>
                </a:solidFill>
              </a:rPr>
              <a:t>phenotypes</a:t>
            </a:r>
            <a:endParaRPr lang="en-GB" dirty="0"/>
          </a:p>
        </p:txBody>
      </p:sp>
      <p:pic>
        <p:nvPicPr>
          <p:cNvPr id="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731" t="31923" r="48321" b="42637"/>
          <a:stretch/>
        </p:blipFill>
        <p:spPr bwMode="auto">
          <a:xfrm>
            <a:off x="188413" y="4190256"/>
            <a:ext cx="5576284" cy="2101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692468" y="3004241"/>
            <a:ext cx="2492320" cy="1200329"/>
          </a:xfrm>
          <a:prstGeom prst="rect">
            <a:avLst/>
          </a:prstGeom>
          <a:noFill/>
        </p:spPr>
        <p:txBody>
          <a:bodyPr wrap="square" rtlCol="0">
            <a:spAutoFit/>
          </a:bodyPr>
          <a:lstStyle/>
          <a:p>
            <a:r>
              <a:rPr lang="en-GB" dirty="0" smtClean="0"/>
              <a:t>gene-regulatory interaction strengths change over evolutionary time</a:t>
            </a:r>
            <a:endParaRPr lang="en-GB" dirty="0"/>
          </a:p>
        </p:txBody>
      </p:sp>
      <p:sp>
        <p:nvSpPr>
          <p:cNvPr id="14" name="TextBox 13"/>
          <p:cNvSpPr txBox="1"/>
          <p:nvPr/>
        </p:nvSpPr>
        <p:spPr>
          <a:xfrm>
            <a:off x="3500780" y="3474660"/>
            <a:ext cx="1827606" cy="646331"/>
          </a:xfrm>
          <a:prstGeom prst="rect">
            <a:avLst/>
          </a:prstGeom>
          <a:noFill/>
        </p:spPr>
        <p:txBody>
          <a:bodyPr wrap="square" rtlCol="0">
            <a:spAutoFit/>
          </a:bodyPr>
          <a:lstStyle/>
          <a:p>
            <a:r>
              <a:rPr lang="en-GB" dirty="0"/>
              <a:t>e</a:t>
            </a:r>
            <a:r>
              <a:rPr lang="en-GB" dirty="0" smtClean="0"/>
              <a:t>volved regulation matrix</a:t>
            </a:r>
            <a:endParaRPr lang="en-GB" dirty="0"/>
          </a:p>
        </p:txBody>
      </p:sp>
    </p:spTree>
    <p:extLst>
      <p:ext uri="{BB962C8B-B14F-4D97-AF65-F5344CB8AC3E}">
        <p14:creationId xmlns:p14="http://schemas.microsoft.com/office/powerpoint/2010/main" val="10082327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5F47B36-2F3A-469E-8604-285B2B795295}" type="slidenum">
              <a:rPr lang="en-GB" smtClean="0"/>
              <a:pPr/>
              <a:t>22</a:t>
            </a:fld>
            <a:endParaRPr lang="en-GB"/>
          </a:p>
        </p:txBody>
      </p:sp>
      <p:pic>
        <p:nvPicPr>
          <p:cNvPr id="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776" t="19231" r="35088" b="58209"/>
          <a:stretch/>
        </p:blipFill>
        <p:spPr bwMode="auto">
          <a:xfrm>
            <a:off x="467544" y="260648"/>
            <a:ext cx="4051294" cy="1650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4287488" y="528747"/>
            <a:ext cx="4843382" cy="646331"/>
          </a:xfrm>
          <a:prstGeom prst="rect">
            <a:avLst/>
          </a:prstGeom>
        </p:spPr>
        <p:txBody>
          <a:bodyPr wrap="square">
            <a:spAutoFit/>
          </a:bodyPr>
          <a:lstStyle/>
          <a:p>
            <a:r>
              <a:rPr lang="en-GB" dirty="0"/>
              <a:t>Two different phenotypes (gene expression patterns) selected for in different environments</a:t>
            </a:r>
          </a:p>
        </p:txBody>
      </p:sp>
      <p:sp>
        <p:nvSpPr>
          <p:cNvPr id="2" name="TextBox 1"/>
          <p:cNvSpPr txBox="1"/>
          <p:nvPr/>
        </p:nvSpPr>
        <p:spPr>
          <a:xfrm>
            <a:off x="4518838" y="1340768"/>
            <a:ext cx="4238526" cy="646331"/>
          </a:xfrm>
          <a:prstGeom prst="rect">
            <a:avLst/>
          </a:prstGeom>
          <a:noFill/>
        </p:spPr>
        <p:txBody>
          <a:bodyPr wrap="square" rtlCol="0">
            <a:spAutoFit/>
          </a:bodyPr>
          <a:lstStyle/>
          <a:p>
            <a:r>
              <a:rPr lang="en-GB" dirty="0" smtClean="0"/>
              <a:t>Selecting for regulatory connections that output the selected phenotype pattern</a:t>
            </a:r>
            <a:endParaRPr lang="en-GB" dirty="0"/>
          </a:p>
        </p:txBody>
      </p:sp>
      <p:sp>
        <p:nvSpPr>
          <p:cNvPr id="9" name="Content Placeholder 2"/>
          <p:cNvSpPr>
            <a:spLocks noGrp="1"/>
          </p:cNvSpPr>
          <p:nvPr>
            <p:ph idx="1"/>
          </p:nvPr>
        </p:nvSpPr>
        <p:spPr>
          <a:xfrm>
            <a:off x="166433" y="2132856"/>
            <a:ext cx="8496300" cy="4114800"/>
          </a:xfrm>
        </p:spPr>
        <p:txBody>
          <a:bodyPr/>
          <a:lstStyle/>
          <a:p>
            <a:r>
              <a:rPr lang="en-GB" dirty="0">
                <a:solidFill>
                  <a:schemeClr val="tx2"/>
                </a:solidFill>
              </a:rPr>
              <a:t>Evolved regulatory interactions accurately capture </a:t>
            </a:r>
            <a:r>
              <a:rPr lang="en-GB" dirty="0" smtClean="0">
                <a:solidFill>
                  <a:schemeClr val="tx2"/>
                </a:solidFill>
              </a:rPr>
              <a:t>trait correlations </a:t>
            </a:r>
            <a:r>
              <a:rPr lang="en-GB" dirty="0">
                <a:solidFill>
                  <a:schemeClr val="tx2"/>
                </a:solidFill>
              </a:rPr>
              <a:t>in selected </a:t>
            </a:r>
            <a:r>
              <a:rPr lang="en-GB" dirty="0" smtClean="0">
                <a:solidFill>
                  <a:schemeClr val="tx2"/>
                </a:solidFill>
              </a:rPr>
              <a:t>phenotypes</a:t>
            </a:r>
            <a:endParaRPr lang="en-GB" dirty="0"/>
          </a:p>
        </p:txBody>
      </p:sp>
      <p:pic>
        <p:nvPicPr>
          <p:cNvPr id="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731" t="31923" r="30479" b="42637"/>
          <a:stretch/>
        </p:blipFill>
        <p:spPr bwMode="auto">
          <a:xfrm>
            <a:off x="188412" y="4190256"/>
            <a:ext cx="8198149" cy="2101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692468" y="3004241"/>
            <a:ext cx="2492320" cy="1200329"/>
          </a:xfrm>
          <a:prstGeom prst="rect">
            <a:avLst/>
          </a:prstGeom>
          <a:noFill/>
        </p:spPr>
        <p:txBody>
          <a:bodyPr wrap="square" rtlCol="0">
            <a:spAutoFit/>
          </a:bodyPr>
          <a:lstStyle/>
          <a:p>
            <a:r>
              <a:rPr lang="en-GB" dirty="0" smtClean="0"/>
              <a:t>gene-regulatory interaction strengths change over evolutionary time</a:t>
            </a:r>
            <a:endParaRPr lang="en-GB" dirty="0"/>
          </a:p>
        </p:txBody>
      </p:sp>
      <p:sp>
        <p:nvSpPr>
          <p:cNvPr id="14" name="TextBox 13"/>
          <p:cNvSpPr txBox="1"/>
          <p:nvPr/>
        </p:nvSpPr>
        <p:spPr>
          <a:xfrm>
            <a:off x="3500780" y="3474660"/>
            <a:ext cx="1827606" cy="646331"/>
          </a:xfrm>
          <a:prstGeom prst="rect">
            <a:avLst/>
          </a:prstGeom>
          <a:noFill/>
        </p:spPr>
        <p:txBody>
          <a:bodyPr wrap="square" rtlCol="0">
            <a:spAutoFit/>
          </a:bodyPr>
          <a:lstStyle/>
          <a:p>
            <a:r>
              <a:rPr lang="en-GB" dirty="0"/>
              <a:t>e</a:t>
            </a:r>
            <a:r>
              <a:rPr lang="en-GB" dirty="0" smtClean="0"/>
              <a:t>volved regulation matrix</a:t>
            </a:r>
            <a:endParaRPr lang="en-GB" dirty="0"/>
          </a:p>
        </p:txBody>
      </p:sp>
      <p:sp>
        <p:nvSpPr>
          <p:cNvPr id="15" name="TextBox 14"/>
          <p:cNvSpPr txBox="1"/>
          <p:nvPr/>
        </p:nvSpPr>
        <p:spPr>
          <a:xfrm>
            <a:off x="5877044" y="3142740"/>
            <a:ext cx="2880320" cy="923330"/>
          </a:xfrm>
          <a:prstGeom prst="rect">
            <a:avLst/>
          </a:prstGeom>
          <a:noFill/>
        </p:spPr>
        <p:txBody>
          <a:bodyPr wrap="square" rtlCol="0">
            <a:spAutoFit/>
          </a:bodyPr>
          <a:lstStyle/>
          <a:p>
            <a:r>
              <a:rPr lang="en-GB" dirty="0" smtClean="0"/>
              <a:t>matrix learned with Hebbian learning from same two phenotype patterns </a:t>
            </a:r>
            <a:endParaRPr lang="en-GB" dirty="0"/>
          </a:p>
        </p:txBody>
      </p:sp>
      <p:sp>
        <p:nvSpPr>
          <p:cNvPr id="16" name="TextBox 15"/>
          <p:cNvSpPr txBox="1"/>
          <p:nvPr/>
        </p:nvSpPr>
        <p:spPr>
          <a:xfrm>
            <a:off x="262694" y="6292011"/>
            <a:ext cx="8280919" cy="523220"/>
          </a:xfrm>
          <a:prstGeom prst="rect">
            <a:avLst/>
          </a:prstGeom>
          <a:noFill/>
        </p:spPr>
        <p:txBody>
          <a:bodyPr wrap="square" rtlCol="0">
            <a:spAutoFit/>
          </a:bodyPr>
          <a:lstStyle/>
          <a:p>
            <a:r>
              <a:rPr lang="en-GB" sz="2800" dirty="0" smtClean="0">
                <a:solidFill>
                  <a:schemeClr val="tx2"/>
                </a:solidFill>
                <a:latin typeface="+mj-lt"/>
                <a:ea typeface="+mj-ea"/>
                <a:cs typeface="+mj-cs"/>
              </a:rPr>
              <a:t>Genes that are selected together wire together</a:t>
            </a:r>
            <a:endParaRPr lang="en-GB" sz="2800" dirty="0">
              <a:solidFill>
                <a:schemeClr val="tx2"/>
              </a:solidFill>
              <a:latin typeface="+mj-lt"/>
              <a:ea typeface="+mj-ea"/>
              <a:cs typeface="+mj-cs"/>
            </a:endParaRPr>
          </a:p>
        </p:txBody>
      </p:sp>
    </p:spTree>
    <p:extLst>
      <p:ext uri="{BB962C8B-B14F-4D97-AF65-F5344CB8AC3E}">
        <p14:creationId xmlns:p14="http://schemas.microsoft.com/office/powerpoint/2010/main" val="22652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020272" y="6165304"/>
            <a:ext cx="1905000" cy="457200"/>
          </a:xfrm>
        </p:spPr>
        <p:txBody>
          <a:bodyPr/>
          <a:lstStyle/>
          <a:p>
            <a:fld id="{15F47B36-2F3A-469E-8604-285B2B795295}" type="slidenum">
              <a:rPr lang="en-GB" smtClean="0"/>
              <a:pPr/>
              <a:t>23</a:t>
            </a:fld>
            <a:endParaRPr lang="en-GB"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350" t="48655" r="60458" b="39396"/>
          <a:stretch/>
        </p:blipFill>
        <p:spPr bwMode="auto">
          <a:xfrm>
            <a:off x="224031" y="2204864"/>
            <a:ext cx="1286717" cy="1055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66304" y="692696"/>
            <a:ext cx="8280920" cy="1077218"/>
          </a:xfrm>
          <a:prstGeom prst="rect">
            <a:avLst/>
          </a:prstGeom>
          <a:noFill/>
        </p:spPr>
        <p:txBody>
          <a:bodyPr wrap="square" rtlCol="0">
            <a:spAutoFit/>
          </a:bodyPr>
          <a:lstStyle/>
          <a:p>
            <a:r>
              <a:rPr lang="en-GB" sz="2800" dirty="0" smtClean="0"/>
              <a:t>Produces developmental memories: </a:t>
            </a:r>
          </a:p>
          <a:p>
            <a:r>
              <a:rPr lang="en-GB" dirty="0" smtClean="0"/>
              <a:t>Evolved </a:t>
            </a:r>
            <a:r>
              <a:rPr lang="en-GB" dirty="0"/>
              <a:t>regulatory interactions </a:t>
            </a:r>
            <a:r>
              <a:rPr lang="en-GB" dirty="0" smtClean="0"/>
              <a:t>create developmental attractors </a:t>
            </a:r>
            <a:r>
              <a:rPr lang="en-GB" dirty="0"/>
              <a:t>that correspond to </a:t>
            </a:r>
            <a:r>
              <a:rPr lang="en-GB" dirty="0" smtClean="0"/>
              <a:t>previously selected phenotypes</a:t>
            </a:r>
            <a:endParaRPr lang="en-GB" dirty="0"/>
          </a:p>
        </p:txBody>
      </p:sp>
      <p:sp>
        <p:nvSpPr>
          <p:cNvPr id="11" name="TextBox 10"/>
          <p:cNvSpPr txBox="1"/>
          <p:nvPr/>
        </p:nvSpPr>
        <p:spPr>
          <a:xfrm>
            <a:off x="451759" y="4976301"/>
            <a:ext cx="8208912" cy="646331"/>
          </a:xfrm>
          <a:prstGeom prst="rect">
            <a:avLst/>
          </a:prstGeom>
          <a:noFill/>
        </p:spPr>
        <p:txBody>
          <a:bodyPr wrap="square" rtlCol="0">
            <a:spAutoFit/>
          </a:bodyPr>
          <a:lstStyle/>
          <a:p>
            <a:r>
              <a:rPr lang="en-GB" dirty="0" smtClean="0"/>
              <a:t>Single gene network can remember more than one phenotype.</a:t>
            </a:r>
            <a:br>
              <a:rPr lang="en-GB" dirty="0" smtClean="0"/>
            </a:br>
            <a:r>
              <a:rPr lang="en-GB" dirty="0" smtClean="0"/>
              <a:t>G-P map literally is a memory of solutions to past selective environments.</a:t>
            </a: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350" t="69158" r="11882" b="24038"/>
          <a:stretch/>
        </p:blipFill>
        <p:spPr bwMode="auto">
          <a:xfrm>
            <a:off x="224031" y="4015409"/>
            <a:ext cx="8916200" cy="600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59972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020272" y="6165304"/>
            <a:ext cx="1905000" cy="457200"/>
          </a:xfrm>
        </p:spPr>
        <p:txBody>
          <a:bodyPr/>
          <a:lstStyle/>
          <a:p>
            <a:fld id="{15F47B36-2F3A-469E-8604-285B2B795295}" type="slidenum">
              <a:rPr lang="en-GB" smtClean="0"/>
              <a:pPr/>
              <a:t>24</a:t>
            </a:fld>
            <a:endParaRPr lang="en-GB"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350" t="48655" r="11882" b="39546"/>
          <a:stretch/>
        </p:blipFill>
        <p:spPr bwMode="auto">
          <a:xfrm>
            <a:off x="224031" y="2204864"/>
            <a:ext cx="8916200" cy="1041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66304" y="692696"/>
            <a:ext cx="8280920" cy="1077218"/>
          </a:xfrm>
          <a:prstGeom prst="rect">
            <a:avLst/>
          </a:prstGeom>
          <a:noFill/>
        </p:spPr>
        <p:txBody>
          <a:bodyPr wrap="square" rtlCol="0">
            <a:spAutoFit/>
          </a:bodyPr>
          <a:lstStyle/>
          <a:p>
            <a:r>
              <a:rPr lang="en-GB" sz="2800" dirty="0" smtClean="0"/>
              <a:t>Produces developmental memories: </a:t>
            </a:r>
          </a:p>
          <a:p>
            <a:r>
              <a:rPr lang="en-GB" dirty="0" smtClean="0"/>
              <a:t>Evolved </a:t>
            </a:r>
            <a:r>
              <a:rPr lang="en-GB" dirty="0"/>
              <a:t>regulatory interactions </a:t>
            </a:r>
            <a:r>
              <a:rPr lang="en-GB" dirty="0" smtClean="0"/>
              <a:t>create developmental attractors </a:t>
            </a:r>
            <a:r>
              <a:rPr lang="en-GB" dirty="0"/>
              <a:t>that correspond to </a:t>
            </a:r>
            <a:r>
              <a:rPr lang="en-GB" dirty="0" smtClean="0"/>
              <a:t>previously selected phenotypes</a:t>
            </a:r>
            <a:endParaRPr lang="en-GB" dirty="0"/>
          </a:p>
        </p:txBody>
      </p:sp>
      <p:sp>
        <p:nvSpPr>
          <p:cNvPr id="11" name="TextBox 10"/>
          <p:cNvSpPr txBox="1"/>
          <p:nvPr/>
        </p:nvSpPr>
        <p:spPr>
          <a:xfrm>
            <a:off x="451759" y="4976301"/>
            <a:ext cx="8208912" cy="646331"/>
          </a:xfrm>
          <a:prstGeom prst="rect">
            <a:avLst/>
          </a:prstGeom>
          <a:noFill/>
        </p:spPr>
        <p:txBody>
          <a:bodyPr wrap="square" rtlCol="0">
            <a:spAutoFit/>
          </a:bodyPr>
          <a:lstStyle/>
          <a:p>
            <a:r>
              <a:rPr lang="en-GB" dirty="0" smtClean="0"/>
              <a:t>Single gene network can remember more than one phenotype.</a:t>
            </a:r>
            <a:br>
              <a:rPr lang="en-GB" dirty="0" smtClean="0"/>
            </a:br>
            <a:r>
              <a:rPr lang="en-GB" dirty="0" smtClean="0"/>
              <a:t>G-P map literally is a memory of solutions to past selective environments.</a:t>
            </a: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350" t="69158" r="11882" b="24038"/>
          <a:stretch/>
        </p:blipFill>
        <p:spPr bwMode="auto">
          <a:xfrm>
            <a:off x="224031" y="4015409"/>
            <a:ext cx="8916200" cy="600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65547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020272" y="6165304"/>
            <a:ext cx="1905000" cy="457200"/>
          </a:xfrm>
        </p:spPr>
        <p:txBody>
          <a:bodyPr/>
          <a:lstStyle/>
          <a:p>
            <a:fld id="{15F47B36-2F3A-469E-8604-285B2B795295}" type="slidenum">
              <a:rPr lang="en-GB" smtClean="0"/>
              <a:pPr/>
              <a:t>25</a:t>
            </a:fld>
            <a:endParaRPr lang="en-GB"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350" t="48655" r="60458" b="24038"/>
          <a:stretch/>
        </p:blipFill>
        <p:spPr bwMode="auto">
          <a:xfrm>
            <a:off x="224031" y="2204864"/>
            <a:ext cx="1286717" cy="2411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66304" y="692696"/>
            <a:ext cx="8280920" cy="1077218"/>
          </a:xfrm>
          <a:prstGeom prst="rect">
            <a:avLst/>
          </a:prstGeom>
          <a:noFill/>
        </p:spPr>
        <p:txBody>
          <a:bodyPr wrap="square" rtlCol="0">
            <a:spAutoFit/>
          </a:bodyPr>
          <a:lstStyle/>
          <a:p>
            <a:r>
              <a:rPr lang="en-GB" sz="2800" dirty="0" smtClean="0"/>
              <a:t>Produces developmental memories: </a:t>
            </a:r>
          </a:p>
          <a:p>
            <a:r>
              <a:rPr lang="en-GB" dirty="0" smtClean="0"/>
              <a:t>Evolved </a:t>
            </a:r>
            <a:r>
              <a:rPr lang="en-GB" dirty="0"/>
              <a:t>regulatory interactions </a:t>
            </a:r>
            <a:r>
              <a:rPr lang="en-GB" dirty="0" smtClean="0"/>
              <a:t>create developmental attractors </a:t>
            </a:r>
            <a:r>
              <a:rPr lang="en-GB" dirty="0"/>
              <a:t>that correspond to </a:t>
            </a:r>
            <a:r>
              <a:rPr lang="en-GB" dirty="0" smtClean="0"/>
              <a:t>previously selected phenotypes</a:t>
            </a:r>
            <a:endParaRPr lang="en-GB" dirty="0"/>
          </a:p>
        </p:txBody>
      </p:sp>
      <p:sp>
        <p:nvSpPr>
          <p:cNvPr id="11" name="TextBox 10"/>
          <p:cNvSpPr txBox="1"/>
          <p:nvPr/>
        </p:nvSpPr>
        <p:spPr>
          <a:xfrm>
            <a:off x="451759" y="4976301"/>
            <a:ext cx="8208912" cy="646331"/>
          </a:xfrm>
          <a:prstGeom prst="rect">
            <a:avLst/>
          </a:prstGeom>
          <a:noFill/>
        </p:spPr>
        <p:txBody>
          <a:bodyPr wrap="square" rtlCol="0">
            <a:spAutoFit/>
          </a:bodyPr>
          <a:lstStyle/>
          <a:p>
            <a:r>
              <a:rPr lang="en-GB" dirty="0" smtClean="0"/>
              <a:t>Single gene network can remember more than one phenotype.</a:t>
            </a:r>
            <a:br>
              <a:rPr lang="en-GB" dirty="0" smtClean="0"/>
            </a:br>
            <a:r>
              <a:rPr lang="en-GB" dirty="0" smtClean="0"/>
              <a:t>G-P map literally is a memory of solutions to past selective environments.</a:t>
            </a: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350" t="69158" r="11882" b="24038"/>
          <a:stretch/>
        </p:blipFill>
        <p:spPr bwMode="auto">
          <a:xfrm>
            <a:off x="224031" y="4015409"/>
            <a:ext cx="8916200" cy="600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350" t="48655" r="11882" b="39546"/>
          <a:stretch/>
        </p:blipFill>
        <p:spPr bwMode="auto">
          <a:xfrm>
            <a:off x="224031" y="2204864"/>
            <a:ext cx="8916200" cy="1041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56594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020272" y="6165304"/>
            <a:ext cx="1905000" cy="457200"/>
          </a:xfrm>
        </p:spPr>
        <p:txBody>
          <a:bodyPr/>
          <a:lstStyle/>
          <a:p>
            <a:fld id="{15F47B36-2F3A-469E-8604-285B2B795295}" type="slidenum">
              <a:rPr lang="en-GB" smtClean="0"/>
              <a:pPr/>
              <a:t>26</a:t>
            </a:fld>
            <a:endParaRPr lang="en-GB"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350" t="48655" r="11882" b="24038"/>
          <a:stretch/>
        </p:blipFill>
        <p:spPr bwMode="auto">
          <a:xfrm>
            <a:off x="224031" y="2204864"/>
            <a:ext cx="8916200" cy="2411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66304" y="692696"/>
            <a:ext cx="8280920" cy="1077218"/>
          </a:xfrm>
          <a:prstGeom prst="rect">
            <a:avLst/>
          </a:prstGeom>
          <a:noFill/>
        </p:spPr>
        <p:txBody>
          <a:bodyPr wrap="square" rtlCol="0">
            <a:spAutoFit/>
          </a:bodyPr>
          <a:lstStyle/>
          <a:p>
            <a:r>
              <a:rPr lang="en-GB" sz="2800" dirty="0" smtClean="0"/>
              <a:t>Produces developmental memories: </a:t>
            </a:r>
          </a:p>
          <a:p>
            <a:r>
              <a:rPr lang="en-GB" dirty="0" smtClean="0"/>
              <a:t>Evolved </a:t>
            </a:r>
            <a:r>
              <a:rPr lang="en-GB" dirty="0"/>
              <a:t>regulatory interactions </a:t>
            </a:r>
            <a:r>
              <a:rPr lang="en-GB" dirty="0" smtClean="0"/>
              <a:t>create developmental attractors </a:t>
            </a:r>
            <a:r>
              <a:rPr lang="en-GB" dirty="0"/>
              <a:t>that correspond to </a:t>
            </a:r>
            <a:r>
              <a:rPr lang="en-GB" dirty="0" smtClean="0"/>
              <a:t>previously selected phenotypes</a:t>
            </a:r>
            <a:endParaRPr lang="en-GB" dirty="0"/>
          </a:p>
        </p:txBody>
      </p:sp>
      <p:sp>
        <p:nvSpPr>
          <p:cNvPr id="11" name="TextBox 10"/>
          <p:cNvSpPr txBox="1"/>
          <p:nvPr/>
        </p:nvSpPr>
        <p:spPr>
          <a:xfrm>
            <a:off x="451759" y="4976301"/>
            <a:ext cx="8208912" cy="646331"/>
          </a:xfrm>
          <a:prstGeom prst="rect">
            <a:avLst/>
          </a:prstGeom>
          <a:noFill/>
        </p:spPr>
        <p:txBody>
          <a:bodyPr wrap="square" rtlCol="0">
            <a:spAutoFit/>
          </a:bodyPr>
          <a:lstStyle/>
          <a:p>
            <a:r>
              <a:rPr lang="en-GB" dirty="0" smtClean="0"/>
              <a:t>Single gene network can remember more than one phenotype.</a:t>
            </a:r>
            <a:br>
              <a:rPr lang="en-GB" dirty="0" smtClean="0"/>
            </a:br>
            <a:r>
              <a:rPr lang="en-GB" dirty="0" smtClean="0"/>
              <a:t>G-P map literally is a memory of solutions to past selective environments.</a:t>
            </a:r>
          </a:p>
        </p:txBody>
      </p:sp>
    </p:spTree>
    <p:extLst>
      <p:ext uri="{BB962C8B-B14F-4D97-AF65-F5344CB8AC3E}">
        <p14:creationId xmlns:p14="http://schemas.microsoft.com/office/powerpoint/2010/main" val="29378128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Slide Number Placeholder 3"/>
          <p:cNvSpPr>
            <a:spLocks noGrp="1"/>
          </p:cNvSpPr>
          <p:nvPr>
            <p:ph type="sldNum" sz="quarter" idx="12"/>
          </p:nvPr>
        </p:nvSpPr>
        <p:spPr/>
        <p:txBody>
          <a:bodyPr/>
          <a:lstStyle/>
          <a:p>
            <a:fld id="{15F47B36-2F3A-469E-8604-285B2B795295}" type="slidenum">
              <a:rPr lang="en-GB" smtClean="0"/>
              <a:pPr/>
              <a:t>27</a:t>
            </a:fld>
            <a:endParaRPr lang="en-GB"/>
          </a:p>
        </p:txBody>
      </p:sp>
      <p:pic>
        <p:nvPicPr>
          <p:cNvPr id="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242" t="50000" r="16449" b="42316"/>
          <a:stretch/>
        </p:blipFill>
        <p:spPr bwMode="auto">
          <a:xfrm>
            <a:off x="43373" y="1988841"/>
            <a:ext cx="9100628" cy="630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45839" y="1619508"/>
            <a:ext cx="4846241" cy="369332"/>
          </a:xfrm>
          <a:prstGeom prst="rect">
            <a:avLst/>
          </a:prstGeom>
          <a:noFill/>
        </p:spPr>
        <p:txBody>
          <a:bodyPr wrap="square" rtlCol="0">
            <a:spAutoFit/>
          </a:bodyPr>
          <a:lstStyle/>
          <a:p>
            <a:r>
              <a:rPr lang="en-GB" dirty="0" smtClean="0"/>
              <a:t>Linear change in embryonic phenotype</a:t>
            </a:r>
          </a:p>
        </p:txBody>
      </p:sp>
      <p:sp>
        <p:nvSpPr>
          <p:cNvPr id="11" name="TextBox 10"/>
          <p:cNvSpPr txBox="1"/>
          <p:nvPr/>
        </p:nvSpPr>
        <p:spPr>
          <a:xfrm>
            <a:off x="465078" y="3417982"/>
            <a:ext cx="5452583" cy="369332"/>
          </a:xfrm>
          <a:prstGeom prst="rect">
            <a:avLst/>
          </a:prstGeom>
          <a:noFill/>
        </p:spPr>
        <p:txBody>
          <a:bodyPr wrap="square" rtlCol="0">
            <a:spAutoFit/>
          </a:bodyPr>
          <a:lstStyle/>
          <a:p>
            <a:r>
              <a:rPr lang="en-GB" dirty="0" smtClean="0"/>
              <a:t>Produces highly non-linear change in adult phenotype</a:t>
            </a:r>
          </a:p>
        </p:txBody>
      </p:sp>
      <p:pic>
        <p:nvPicPr>
          <p:cNvPr id="1331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078" t="34813" r="34461" b="23270"/>
          <a:stretch/>
        </p:blipFill>
        <p:spPr bwMode="auto">
          <a:xfrm>
            <a:off x="5152835" y="4077072"/>
            <a:ext cx="3336682" cy="2281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518757" y="4077072"/>
            <a:ext cx="5452583" cy="707886"/>
          </a:xfrm>
          <a:prstGeom prst="rect">
            <a:avLst/>
          </a:prstGeom>
          <a:noFill/>
        </p:spPr>
        <p:txBody>
          <a:bodyPr wrap="square" rtlCol="0">
            <a:spAutoFit/>
          </a:bodyPr>
          <a:lstStyle/>
          <a:p>
            <a:r>
              <a:rPr lang="en-GB" sz="2000" b="1" dirty="0"/>
              <a:t>4</a:t>
            </a:r>
            <a:r>
              <a:rPr lang="en-GB" sz="2000" b="1" dirty="0" smtClean="0"/>
              <a:t>. aka ‘recognition’ or </a:t>
            </a:r>
            <a:br>
              <a:rPr lang="en-GB" sz="2000" b="1" dirty="0" smtClean="0"/>
            </a:br>
            <a:r>
              <a:rPr lang="en-GB" sz="2000" b="1" dirty="0" smtClean="0"/>
              <a:t>‘categorical perception’</a:t>
            </a:r>
          </a:p>
        </p:txBody>
      </p:sp>
      <p:pic>
        <p:nvPicPr>
          <p:cNvPr id="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242" t="57760" r="16449" b="36413"/>
          <a:stretch/>
        </p:blipFill>
        <p:spPr bwMode="auto">
          <a:xfrm>
            <a:off x="32976" y="2939576"/>
            <a:ext cx="9100628" cy="478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bwMode="auto">
          <a:xfrm>
            <a:off x="323528" y="2688722"/>
            <a:ext cx="0" cy="233151"/>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p:nvPr/>
        </p:nvCxnSpPr>
        <p:spPr bwMode="auto">
          <a:xfrm>
            <a:off x="854587" y="2688722"/>
            <a:ext cx="0" cy="233151"/>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p:cNvCxnSpPr/>
          <p:nvPr/>
        </p:nvCxnSpPr>
        <p:spPr bwMode="auto">
          <a:xfrm>
            <a:off x="1385646" y="2688722"/>
            <a:ext cx="0" cy="233151"/>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p:nvPr/>
        </p:nvCxnSpPr>
        <p:spPr bwMode="auto">
          <a:xfrm>
            <a:off x="1916705" y="2688722"/>
            <a:ext cx="0" cy="233151"/>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p:nvPr/>
        </p:nvCxnSpPr>
        <p:spPr bwMode="auto">
          <a:xfrm>
            <a:off x="2447764" y="2688722"/>
            <a:ext cx="0" cy="233151"/>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p:cNvCxnSpPr/>
          <p:nvPr/>
        </p:nvCxnSpPr>
        <p:spPr bwMode="auto">
          <a:xfrm>
            <a:off x="2978823" y="2688722"/>
            <a:ext cx="0" cy="233151"/>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p:cNvCxnSpPr/>
          <p:nvPr/>
        </p:nvCxnSpPr>
        <p:spPr bwMode="auto">
          <a:xfrm>
            <a:off x="3509882" y="2688722"/>
            <a:ext cx="0" cy="233151"/>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p:nvPr/>
        </p:nvCxnSpPr>
        <p:spPr bwMode="auto">
          <a:xfrm>
            <a:off x="4040941" y="2688722"/>
            <a:ext cx="0" cy="233151"/>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p:cNvCxnSpPr/>
          <p:nvPr/>
        </p:nvCxnSpPr>
        <p:spPr bwMode="auto">
          <a:xfrm>
            <a:off x="4572000" y="2688722"/>
            <a:ext cx="0" cy="233151"/>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p:cNvCxnSpPr/>
          <p:nvPr/>
        </p:nvCxnSpPr>
        <p:spPr bwMode="auto">
          <a:xfrm>
            <a:off x="5103059" y="2688722"/>
            <a:ext cx="0" cy="233151"/>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p:cNvCxnSpPr/>
          <p:nvPr/>
        </p:nvCxnSpPr>
        <p:spPr bwMode="auto">
          <a:xfrm>
            <a:off x="5634118" y="2688722"/>
            <a:ext cx="0" cy="233151"/>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p:cNvCxnSpPr/>
          <p:nvPr/>
        </p:nvCxnSpPr>
        <p:spPr bwMode="auto">
          <a:xfrm>
            <a:off x="6165177" y="2688722"/>
            <a:ext cx="0" cy="233151"/>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p:cNvCxnSpPr/>
          <p:nvPr/>
        </p:nvCxnSpPr>
        <p:spPr bwMode="auto">
          <a:xfrm>
            <a:off x="6696236" y="2688722"/>
            <a:ext cx="0" cy="233151"/>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a:off x="7227295" y="2688722"/>
            <a:ext cx="0" cy="233151"/>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Arrow Connector 25"/>
          <p:cNvCxnSpPr/>
          <p:nvPr/>
        </p:nvCxnSpPr>
        <p:spPr bwMode="auto">
          <a:xfrm>
            <a:off x="7758354" y="2688722"/>
            <a:ext cx="0" cy="233151"/>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Arrow Connector 26"/>
          <p:cNvCxnSpPr/>
          <p:nvPr/>
        </p:nvCxnSpPr>
        <p:spPr bwMode="auto">
          <a:xfrm>
            <a:off x="8289413" y="2688722"/>
            <a:ext cx="0" cy="233151"/>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p:cNvCxnSpPr/>
          <p:nvPr/>
        </p:nvCxnSpPr>
        <p:spPr bwMode="auto">
          <a:xfrm>
            <a:off x="8820472" y="2688722"/>
            <a:ext cx="0" cy="233151"/>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22248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28</a:t>
            </a:fld>
            <a:endParaRPr lang="en-GB"/>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677" t="43846" r="71456" b="30385"/>
          <a:stretch/>
        </p:blipFill>
        <p:spPr bwMode="auto">
          <a:xfrm>
            <a:off x="899592" y="1556792"/>
            <a:ext cx="2664296" cy="3000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9078" t="44231" r="11772" b="30000"/>
          <a:stretch/>
        </p:blipFill>
        <p:spPr bwMode="auto">
          <a:xfrm>
            <a:off x="179512" y="4365104"/>
            <a:ext cx="8525378"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11560" y="476672"/>
            <a:ext cx="8208911" cy="892552"/>
          </a:xfrm>
          <a:prstGeom prst="rect">
            <a:avLst/>
          </a:prstGeom>
          <a:noFill/>
        </p:spPr>
        <p:txBody>
          <a:bodyPr wrap="square" rtlCol="0">
            <a:spAutoFit/>
          </a:bodyPr>
          <a:lstStyle/>
          <a:p>
            <a:r>
              <a:rPr lang="en-GB" sz="2800" b="1" dirty="0" smtClean="0"/>
              <a:t>5. generalisation: </a:t>
            </a:r>
            <a:r>
              <a:rPr lang="en-GB" sz="2400" b="1" dirty="0" smtClean="0"/>
              <a:t>Development can produce novel phenotypes that are new combinations of learned ‘features’ </a:t>
            </a:r>
          </a:p>
        </p:txBody>
      </p:sp>
    </p:spTree>
    <p:extLst>
      <p:ext uri="{BB962C8B-B14F-4D97-AF65-F5344CB8AC3E}">
        <p14:creationId xmlns:p14="http://schemas.microsoft.com/office/powerpoint/2010/main" val="25706416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Conclusions part 1 (of 3)</a:t>
            </a:r>
            <a:endParaRPr lang="en-GB" dirty="0"/>
          </a:p>
        </p:txBody>
      </p:sp>
      <p:sp>
        <p:nvSpPr>
          <p:cNvPr id="3" name="Content Placeholder 2"/>
          <p:cNvSpPr>
            <a:spLocks noGrp="1"/>
          </p:cNvSpPr>
          <p:nvPr>
            <p:ph idx="1"/>
          </p:nvPr>
        </p:nvSpPr>
        <p:spPr/>
        <p:txBody>
          <a:bodyPr/>
          <a:lstStyle/>
          <a:p>
            <a:r>
              <a:rPr lang="en-GB" dirty="0" smtClean="0"/>
              <a:t>The effect of natural selection, acting on heritable variation in the parameters of a developmental process, is functionally equivalent to associative (a.k.a. correlation) learning.</a:t>
            </a:r>
          </a:p>
          <a:p>
            <a:r>
              <a:rPr lang="en-GB" dirty="0" smtClean="0"/>
              <a:t>In variable environments (=more than one pattern in the training set) this has the effect of producing a distributed memory of phenotypes that have been fit in the past – making them easily re-producible, even if they are far apart in phenotype space.</a:t>
            </a:r>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29</a:t>
            </a:fld>
            <a:endParaRPr lang="en-GB"/>
          </a:p>
        </p:txBody>
      </p:sp>
    </p:spTree>
    <p:extLst>
      <p:ext uri="{BB962C8B-B14F-4D97-AF65-F5344CB8AC3E}">
        <p14:creationId xmlns:p14="http://schemas.microsoft.com/office/powerpoint/2010/main" val="16665070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547438"/>
            <a:ext cx="8496300" cy="649288"/>
          </a:xfrm>
        </p:spPr>
        <p:txBody>
          <a:bodyPr/>
          <a:lstStyle/>
          <a:p>
            <a:r>
              <a:rPr lang="en-GB" sz="2400" dirty="0"/>
              <a:t>"Understanding the evolution of evolvability using the theory of memory, learning and generalisation"</a:t>
            </a:r>
          </a:p>
        </p:txBody>
      </p:sp>
      <p:sp>
        <p:nvSpPr>
          <p:cNvPr id="3" name="Content Placeholder 2"/>
          <p:cNvSpPr>
            <a:spLocks noGrp="1"/>
          </p:cNvSpPr>
          <p:nvPr>
            <p:ph idx="1"/>
          </p:nvPr>
        </p:nvSpPr>
        <p:spPr>
          <a:xfrm>
            <a:off x="323850" y="1339601"/>
            <a:ext cx="8496300" cy="4114800"/>
          </a:xfrm>
        </p:spPr>
        <p:txBody>
          <a:bodyPr/>
          <a:lstStyle/>
          <a:p>
            <a:r>
              <a:rPr lang="en-GB" sz="1600" dirty="0"/>
              <a:t>In order for evolution by natural selection to explain the adaptation that we observe in natural populations we must account for the availability of suitable variations that natural selection can act on. Rupert </a:t>
            </a:r>
            <a:r>
              <a:rPr lang="en-GB" sz="1600" dirty="0" err="1"/>
              <a:t>Riedl</a:t>
            </a:r>
            <a:r>
              <a:rPr lang="en-GB" sz="1600" dirty="0"/>
              <a:t>, an early pioneer of evolutionary developmental biology, suggested that this is facilitated by a specific developmental organisation that is itself a product of past selection. However, the construction of a theoretical framework to formalise such ‘evolution of evolvability’ has been continually frustrated by the indisputable fact that natural selection cannot favour structures for benefits they have not yet produced. Here we resolve this problem. Recent work shows that short-term selective pressures on gene interactions are functionally equivalent to a simple type of associative learning, well-understood in neural network research. This is important for the evolution of evolvability because this type of learning system can clearly change in a way that improves its performance on future test cases, i.e., before it has been exposed to those cases, without the need for the future to cause the past. Recognising a formal link with the conditions that enable such predictive generalisation in learning systems unlocks well-established theory to apply to understanding the evolution of evolvability. Here we use this to elucidate, and demonstrate for the first time, conditions where short-term selective pressures (producing the organisation that </a:t>
            </a:r>
            <a:r>
              <a:rPr lang="en-GB" sz="1600" dirty="0" err="1"/>
              <a:t>Riedl</a:t>
            </a:r>
            <a:r>
              <a:rPr lang="en-GB" sz="1600" dirty="0"/>
              <a:t> suggested) alter evolutionary trajectories in a manner that systematically improves long-term evolutionary outcomes. More generally, we discuss and demonstrate how learning theory can be converted to the evolutionary domain to demystify theoretical problems in </a:t>
            </a:r>
            <a:r>
              <a:rPr lang="en-GB" sz="1600" dirty="0" err="1"/>
              <a:t>evo-devo</a:t>
            </a:r>
            <a:r>
              <a:rPr lang="en-GB" sz="1600" dirty="0"/>
              <a:t>, </a:t>
            </a:r>
            <a:r>
              <a:rPr lang="en-GB" sz="1600" dirty="0" err="1"/>
              <a:t>evo</a:t>
            </a:r>
            <a:r>
              <a:rPr lang="en-GB" sz="1600" dirty="0"/>
              <a:t>-eco and the major evolutionary transitions.</a:t>
            </a:r>
          </a:p>
        </p:txBody>
      </p:sp>
      <p:sp>
        <p:nvSpPr>
          <p:cNvPr id="4" name="Slide Number Placeholder 3"/>
          <p:cNvSpPr>
            <a:spLocks noGrp="1"/>
          </p:cNvSpPr>
          <p:nvPr>
            <p:ph type="sldNum" sz="quarter" idx="12"/>
          </p:nvPr>
        </p:nvSpPr>
        <p:spPr/>
        <p:txBody>
          <a:bodyPr/>
          <a:lstStyle/>
          <a:p>
            <a:fld id="{15F47B36-2F3A-469E-8604-285B2B795295}" type="slidenum">
              <a:rPr lang="en-GB" smtClean="0"/>
              <a:pPr/>
              <a:t>3</a:t>
            </a:fld>
            <a:endParaRPr lang="en-GB"/>
          </a:p>
        </p:txBody>
      </p:sp>
    </p:spTree>
    <p:extLst>
      <p:ext uri="{BB962C8B-B14F-4D97-AF65-F5344CB8AC3E}">
        <p14:creationId xmlns:p14="http://schemas.microsoft.com/office/powerpoint/2010/main" val="3531072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4020446" y="2913793"/>
            <a:ext cx="590226" cy="1107996"/>
          </a:xfrm>
          <a:prstGeom prst="rect">
            <a:avLst/>
          </a:prstGeom>
          <a:solidFill>
            <a:schemeClr val="bg1"/>
          </a:solidFill>
        </p:spPr>
        <p:txBody>
          <a:bodyPr wrap="none" rtlCol="0">
            <a:spAutoFit/>
          </a:bodyPr>
          <a:lstStyle/>
          <a:p>
            <a:r>
              <a:rPr lang="en-GB" sz="6600" dirty="0" smtClean="0">
                <a:solidFill>
                  <a:srgbClr val="C00000"/>
                </a:solidFill>
                <a:latin typeface="Georgia" pitchFamily="16" charset="0"/>
                <a:ea typeface="ＭＳ Ｐゴシック" pitchFamily="16" charset="-128"/>
                <a:cs typeface="+mj-cs"/>
              </a:rPr>
              <a:t>?</a:t>
            </a:r>
            <a:endParaRPr lang="en-GB" sz="6600" dirty="0">
              <a:solidFill>
                <a:srgbClr val="C00000"/>
              </a:solidFill>
              <a:latin typeface="Georgia" pitchFamily="16" charset="0"/>
              <a:ea typeface="ＭＳ Ｐゴシック" pitchFamily="16" charset="-128"/>
              <a:cs typeface="+mj-cs"/>
            </a:endParaRPr>
          </a:p>
        </p:txBody>
      </p:sp>
      <p:sp>
        <p:nvSpPr>
          <p:cNvPr id="12" name="Title 1"/>
          <p:cNvSpPr txBox="1">
            <a:spLocks/>
          </p:cNvSpPr>
          <p:nvPr/>
        </p:nvSpPr>
        <p:spPr>
          <a:xfrm>
            <a:off x="5004048" y="2780928"/>
            <a:ext cx="3131840" cy="814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45720" rIns="91440" bIns="45720" numCol="1" anchor="t" anchorCtr="0" compatLnSpc="1">
            <a:prstTxWarp prst="textNoShape">
              <a:avLst/>
            </a:prstTxWarp>
          </a:bodyPr>
          <a:lstStyle>
            <a:lvl1pPr eaLnBrk="1" hangingPunct="1">
              <a:defRPr sz="3500">
                <a:solidFill>
                  <a:srgbClr val="014359"/>
                </a:solidFill>
                <a:latin typeface="+mj-lt"/>
                <a:ea typeface="+mj-ea"/>
                <a:cs typeface="+mj-cs"/>
              </a:defRPr>
            </a:lvl1pPr>
            <a:lvl2pPr eaLnBrk="1" hangingPunct="1">
              <a:defRPr sz="3500">
                <a:solidFill>
                  <a:schemeClr val="tx2"/>
                </a:solidFill>
                <a:latin typeface="Georgia" pitchFamily="16" charset="0"/>
                <a:ea typeface="ＭＳ Ｐゴシック" pitchFamily="16" charset="-128"/>
              </a:defRPr>
            </a:lvl2pPr>
            <a:lvl3pPr eaLnBrk="1" hangingPunct="1">
              <a:defRPr sz="3500">
                <a:solidFill>
                  <a:schemeClr val="tx2"/>
                </a:solidFill>
                <a:latin typeface="Georgia" pitchFamily="16" charset="0"/>
                <a:ea typeface="ＭＳ Ｐゴシック" pitchFamily="16" charset="-128"/>
              </a:defRPr>
            </a:lvl3pPr>
            <a:lvl4pPr eaLnBrk="1" hangingPunct="1">
              <a:defRPr sz="3500">
                <a:solidFill>
                  <a:schemeClr val="tx2"/>
                </a:solidFill>
                <a:latin typeface="Georgia" pitchFamily="16" charset="0"/>
                <a:ea typeface="ＭＳ Ｐゴシック" pitchFamily="16" charset="-128"/>
              </a:defRPr>
            </a:lvl4pPr>
            <a:lvl5pPr eaLnBrk="1" hangingPunct="1">
              <a:defRPr sz="3500">
                <a:solidFill>
                  <a:schemeClr val="tx2"/>
                </a:solidFill>
                <a:latin typeface="Georgia" pitchFamily="16" charset="0"/>
                <a:ea typeface="ＭＳ Ｐゴシック" pitchFamily="16" charset="-128"/>
              </a:defRPr>
            </a:lvl5pPr>
            <a:lvl6pPr marL="457200" fontAlgn="base">
              <a:spcBef>
                <a:spcPct val="0"/>
              </a:spcBef>
              <a:spcAft>
                <a:spcPct val="0"/>
              </a:spcAft>
              <a:defRPr sz="3500">
                <a:solidFill>
                  <a:schemeClr val="tx2"/>
                </a:solidFill>
                <a:latin typeface="Georgia" pitchFamily="16" charset="0"/>
                <a:ea typeface="ＭＳ Ｐゴシック" pitchFamily="16" charset="-128"/>
              </a:defRPr>
            </a:lvl6pPr>
            <a:lvl7pPr marL="914400" fontAlgn="base">
              <a:spcBef>
                <a:spcPct val="0"/>
              </a:spcBef>
              <a:spcAft>
                <a:spcPct val="0"/>
              </a:spcAft>
              <a:defRPr sz="3500">
                <a:solidFill>
                  <a:schemeClr val="tx2"/>
                </a:solidFill>
                <a:latin typeface="Georgia" pitchFamily="16" charset="0"/>
                <a:ea typeface="ＭＳ Ｐゴシック" pitchFamily="16" charset="-128"/>
              </a:defRPr>
            </a:lvl7pPr>
            <a:lvl8pPr marL="1371600" fontAlgn="base">
              <a:spcBef>
                <a:spcPct val="0"/>
              </a:spcBef>
              <a:spcAft>
                <a:spcPct val="0"/>
              </a:spcAft>
              <a:defRPr sz="3500">
                <a:solidFill>
                  <a:schemeClr val="tx2"/>
                </a:solidFill>
                <a:latin typeface="Georgia" pitchFamily="16" charset="0"/>
                <a:ea typeface="ＭＳ Ｐゴシック" pitchFamily="16" charset="-128"/>
              </a:defRPr>
            </a:lvl8pPr>
            <a:lvl9pPr marL="1828800" fontAlgn="base">
              <a:spcBef>
                <a:spcPct val="0"/>
              </a:spcBef>
              <a:spcAft>
                <a:spcPct val="0"/>
              </a:spcAft>
              <a:defRPr sz="3500">
                <a:solidFill>
                  <a:schemeClr val="tx2"/>
                </a:solidFill>
                <a:latin typeface="Georgia" pitchFamily="16" charset="0"/>
                <a:ea typeface="ＭＳ Ｐゴシック" pitchFamily="16" charset="-128"/>
              </a:defRPr>
            </a:lvl9pPr>
          </a:lstStyle>
          <a:p>
            <a:pPr algn="ctr"/>
            <a:r>
              <a:rPr lang="en-GB" sz="2400" dirty="0">
                <a:solidFill>
                  <a:srgbClr val="002060"/>
                </a:solidFill>
                <a:latin typeface="Georgia" pitchFamily="16" charset="0"/>
                <a:ea typeface="ＭＳ Ｐゴシック" pitchFamily="16" charset="-128"/>
              </a:rPr>
              <a:t>s</a:t>
            </a:r>
            <a:r>
              <a:rPr lang="en-GB" sz="2400" dirty="0" smtClean="0">
                <a:solidFill>
                  <a:srgbClr val="002060"/>
                </a:solidFill>
                <a:latin typeface="Georgia" pitchFamily="16" charset="0"/>
                <a:ea typeface="ＭＳ Ｐゴシック" pitchFamily="16" charset="-128"/>
              </a:rPr>
              <a:t>elective pressures on evolved</a:t>
            </a:r>
            <a:br>
              <a:rPr lang="en-GB" sz="2400" dirty="0" smtClean="0">
                <a:solidFill>
                  <a:srgbClr val="002060"/>
                </a:solidFill>
                <a:latin typeface="Georgia" pitchFamily="16" charset="0"/>
                <a:ea typeface="ＭＳ Ｐゴシック" pitchFamily="16" charset="-128"/>
              </a:rPr>
            </a:br>
            <a:r>
              <a:rPr lang="en-GB" sz="2400" dirty="0" smtClean="0">
                <a:solidFill>
                  <a:srgbClr val="002060"/>
                </a:solidFill>
                <a:latin typeface="Georgia" pitchFamily="16" charset="0"/>
                <a:ea typeface="ＭＳ Ｐゴシック" pitchFamily="16" charset="-128"/>
              </a:rPr>
              <a:t>correlations</a:t>
            </a:r>
            <a:endParaRPr lang="en-GB" sz="2400" dirty="0">
              <a:solidFill>
                <a:srgbClr val="002060"/>
              </a:solidFill>
              <a:latin typeface="Georgia" pitchFamily="16" charset="0"/>
              <a:ea typeface="ＭＳ Ｐゴシック" pitchFamily="16" charset="-128"/>
            </a:endParaRPr>
          </a:p>
        </p:txBody>
      </p:sp>
      <p:sp>
        <p:nvSpPr>
          <p:cNvPr id="13" name="Title 1"/>
          <p:cNvSpPr txBox="1">
            <a:spLocks/>
          </p:cNvSpPr>
          <p:nvPr/>
        </p:nvSpPr>
        <p:spPr>
          <a:xfrm>
            <a:off x="936104" y="2780928"/>
            <a:ext cx="3131840" cy="814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45720" rIns="91440" bIns="45720" numCol="1" anchor="t" anchorCtr="0" compatLnSpc="1">
            <a:prstTxWarp prst="textNoShape">
              <a:avLst/>
            </a:prstTxWarp>
          </a:bodyPr>
          <a:lstStyle>
            <a:lvl1pPr eaLnBrk="1" hangingPunct="1">
              <a:defRPr sz="3500">
                <a:solidFill>
                  <a:srgbClr val="014359"/>
                </a:solidFill>
                <a:latin typeface="+mj-lt"/>
                <a:ea typeface="+mj-ea"/>
                <a:cs typeface="+mj-cs"/>
              </a:defRPr>
            </a:lvl1pPr>
            <a:lvl2pPr eaLnBrk="1" hangingPunct="1">
              <a:defRPr sz="3500">
                <a:solidFill>
                  <a:schemeClr val="tx2"/>
                </a:solidFill>
                <a:latin typeface="Georgia" pitchFamily="16" charset="0"/>
                <a:ea typeface="ＭＳ Ｐゴシック" pitchFamily="16" charset="-128"/>
              </a:defRPr>
            </a:lvl2pPr>
            <a:lvl3pPr eaLnBrk="1" hangingPunct="1">
              <a:defRPr sz="3500">
                <a:solidFill>
                  <a:schemeClr val="tx2"/>
                </a:solidFill>
                <a:latin typeface="Georgia" pitchFamily="16" charset="0"/>
                <a:ea typeface="ＭＳ Ｐゴシック" pitchFamily="16" charset="-128"/>
              </a:defRPr>
            </a:lvl3pPr>
            <a:lvl4pPr eaLnBrk="1" hangingPunct="1">
              <a:defRPr sz="3500">
                <a:solidFill>
                  <a:schemeClr val="tx2"/>
                </a:solidFill>
                <a:latin typeface="Georgia" pitchFamily="16" charset="0"/>
                <a:ea typeface="ＭＳ Ｐゴシック" pitchFamily="16" charset="-128"/>
              </a:defRPr>
            </a:lvl4pPr>
            <a:lvl5pPr eaLnBrk="1" hangingPunct="1">
              <a:defRPr sz="3500">
                <a:solidFill>
                  <a:schemeClr val="tx2"/>
                </a:solidFill>
                <a:latin typeface="Georgia" pitchFamily="16" charset="0"/>
                <a:ea typeface="ＭＳ Ｐゴシック" pitchFamily="16" charset="-128"/>
              </a:defRPr>
            </a:lvl5pPr>
            <a:lvl6pPr marL="457200" fontAlgn="base">
              <a:spcBef>
                <a:spcPct val="0"/>
              </a:spcBef>
              <a:spcAft>
                <a:spcPct val="0"/>
              </a:spcAft>
              <a:defRPr sz="3500">
                <a:solidFill>
                  <a:schemeClr val="tx2"/>
                </a:solidFill>
                <a:latin typeface="Georgia" pitchFamily="16" charset="0"/>
                <a:ea typeface="ＭＳ Ｐゴシック" pitchFamily="16" charset="-128"/>
              </a:defRPr>
            </a:lvl6pPr>
            <a:lvl7pPr marL="914400" fontAlgn="base">
              <a:spcBef>
                <a:spcPct val="0"/>
              </a:spcBef>
              <a:spcAft>
                <a:spcPct val="0"/>
              </a:spcAft>
              <a:defRPr sz="3500">
                <a:solidFill>
                  <a:schemeClr val="tx2"/>
                </a:solidFill>
                <a:latin typeface="Georgia" pitchFamily="16" charset="0"/>
                <a:ea typeface="ＭＳ Ｐゴシック" pitchFamily="16" charset="-128"/>
              </a:defRPr>
            </a:lvl7pPr>
            <a:lvl8pPr marL="1371600" fontAlgn="base">
              <a:spcBef>
                <a:spcPct val="0"/>
              </a:spcBef>
              <a:spcAft>
                <a:spcPct val="0"/>
              </a:spcAft>
              <a:defRPr sz="3500">
                <a:solidFill>
                  <a:schemeClr val="tx2"/>
                </a:solidFill>
                <a:latin typeface="Georgia" pitchFamily="16" charset="0"/>
                <a:ea typeface="ＭＳ Ｐゴシック" pitchFamily="16" charset="-128"/>
              </a:defRPr>
            </a:lvl8pPr>
            <a:lvl9pPr marL="1828800" fontAlgn="base">
              <a:spcBef>
                <a:spcPct val="0"/>
              </a:spcBef>
              <a:spcAft>
                <a:spcPct val="0"/>
              </a:spcAft>
              <a:defRPr sz="3500">
                <a:solidFill>
                  <a:schemeClr val="tx2"/>
                </a:solidFill>
                <a:latin typeface="Georgia" pitchFamily="16" charset="0"/>
                <a:ea typeface="ＭＳ Ｐゴシック" pitchFamily="16" charset="-128"/>
              </a:defRPr>
            </a:lvl9pPr>
          </a:lstStyle>
          <a:p>
            <a:pPr algn="ctr"/>
            <a:r>
              <a:rPr lang="en-GB" sz="2400" dirty="0">
                <a:solidFill>
                  <a:srgbClr val="002060"/>
                </a:solidFill>
                <a:latin typeface="Georgia" pitchFamily="16" charset="0"/>
                <a:ea typeface="ＭＳ Ｐゴシック" pitchFamily="16" charset="-128"/>
              </a:rPr>
              <a:t>l</a:t>
            </a:r>
            <a:r>
              <a:rPr lang="en-GB" sz="2400" dirty="0" smtClean="0">
                <a:solidFill>
                  <a:srgbClr val="002060"/>
                </a:solidFill>
                <a:latin typeface="Georgia" pitchFamily="16" charset="0"/>
                <a:ea typeface="ＭＳ Ｐゴシック" pitchFamily="16" charset="-128"/>
              </a:rPr>
              <a:t>earning rules to exploit</a:t>
            </a:r>
            <a:br>
              <a:rPr lang="en-GB" sz="2400" dirty="0" smtClean="0">
                <a:solidFill>
                  <a:srgbClr val="002060"/>
                </a:solidFill>
                <a:latin typeface="Georgia" pitchFamily="16" charset="0"/>
                <a:ea typeface="ＭＳ Ｐゴシック" pitchFamily="16" charset="-128"/>
              </a:rPr>
            </a:br>
            <a:r>
              <a:rPr lang="en-GB" sz="2400" dirty="0" smtClean="0">
                <a:solidFill>
                  <a:srgbClr val="002060"/>
                </a:solidFill>
                <a:latin typeface="Georgia" pitchFamily="16" charset="0"/>
                <a:ea typeface="ＭＳ Ｐゴシック" pitchFamily="16" charset="-128"/>
              </a:rPr>
              <a:t>correlations</a:t>
            </a:r>
            <a:endParaRPr lang="en-GB" sz="2400" dirty="0">
              <a:solidFill>
                <a:srgbClr val="002060"/>
              </a:solidFill>
              <a:latin typeface="Georgia" pitchFamily="16" charset="0"/>
              <a:ea typeface="ＭＳ Ｐゴシック" pitchFamily="16" charset="-128"/>
            </a:endParaRPr>
          </a:p>
        </p:txBody>
      </p:sp>
      <p:grpSp>
        <p:nvGrpSpPr>
          <p:cNvPr id="5" name="Group 4"/>
          <p:cNvGrpSpPr/>
          <p:nvPr/>
        </p:nvGrpSpPr>
        <p:grpSpPr>
          <a:xfrm>
            <a:off x="2524918" y="2217328"/>
            <a:ext cx="3719834" cy="2651832"/>
            <a:chOff x="2524918" y="2217328"/>
            <a:chExt cx="3719834" cy="2651832"/>
          </a:xfrm>
        </p:grpSpPr>
        <p:grpSp>
          <p:nvGrpSpPr>
            <p:cNvPr id="4" name="Group 3"/>
            <p:cNvGrpSpPr/>
            <p:nvPr/>
          </p:nvGrpSpPr>
          <p:grpSpPr>
            <a:xfrm>
              <a:off x="2546407" y="2819450"/>
              <a:ext cx="3681777" cy="2049710"/>
              <a:chOff x="2546407" y="2819450"/>
              <a:chExt cx="3681777" cy="2049710"/>
            </a:xfrm>
          </p:grpSpPr>
          <p:sp>
            <p:nvSpPr>
              <p:cNvPr id="16" name="TextBox 15"/>
              <p:cNvSpPr txBox="1"/>
              <p:nvPr/>
            </p:nvSpPr>
            <p:spPr>
              <a:xfrm>
                <a:off x="2546407" y="3945830"/>
                <a:ext cx="3681777" cy="923330"/>
              </a:xfrm>
              <a:prstGeom prst="rect">
                <a:avLst/>
              </a:prstGeom>
              <a:noFill/>
            </p:spPr>
            <p:txBody>
              <a:bodyPr wrap="square" rtlCol="0">
                <a:spAutoFit/>
              </a:bodyPr>
              <a:lstStyle/>
              <a:p>
                <a:pPr algn="ctr"/>
                <a:r>
                  <a:rPr lang="en-GB" dirty="0" smtClean="0">
                    <a:solidFill>
                      <a:srgbClr val="C00000"/>
                    </a:solidFill>
                  </a:rPr>
                  <a:t>(Watson et al, 2010, </a:t>
                </a:r>
                <a:r>
                  <a:rPr lang="en-GB" dirty="0">
                    <a:solidFill>
                      <a:srgbClr val="C00000"/>
                    </a:solidFill>
                  </a:rPr>
                  <a:t>2011a,b</a:t>
                </a:r>
                <a:r>
                  <a:rPr lang="en-GB" dirty="0" smtClean="0">
                    <a:solidFill>
                      <a:srgbClr val="C00000"/>
                    </a:solidFill>
                  </a:rPr>
                  <a:t>, 2012 –</a:t>
                </a:r>
                <a:r>
                  <a:rPr lang="en-GB" i="1" dirty="0" smtClean="0">
                    <a:solidFill>
                      <a:srgbClr val="C00000"/>
                    </a:solidFill>
                  </a:rPr>
                  <a:t> </a:t>
                </a:r>
                <a:br>
                  <a:rPr lang="en-GB" i="1" dirty="0" smtClean="0">
                    <a:solidFill>
                      <a:srgbClr val="C00000"/>
                    </a:solidFill>
                  </a:rPr>
                </a:br>
                <a:r>
                  <a:rPr lang="en-GB" i="1" dirty="0" smtClean="0">
                    <a:solidFill>
                      <a:srgbClr val="C00000"/>
                    </a:solidFill>
                  </a:rPr>
                  <a:t>Artificial Life, Adaptive Behaviour, Complexity, Evolution</a:t>
                </a:r>
                <a:r>
                  <a:rPr lang="en-GB" dirty="0" smtClean="0">
                    <a:solidFill>
                      <a:srgbClr val="C00000"/>
                    </a:solidFill>
                  </a:rPr>
                  <a:t>)</a:t>
                </a:r>
                <a:endParaRPr lang="en-GB" dirty="0">
                  <a:solidFill>
                    <a:srgbClr val="C00000"/>
                  </a:solidFill>
                </a:endParaRPr>
              </a:p>
            </p:txBody>
          </p:sp>
          <p:sp>
            <p:nvSpPr>
              <p:cNvPr id="14" name="TextBox 13"/>
              <p:cNvSpPr txBox="1"/>
              <p:nvPr/>
            </p:nvSpPr>
            <p:spPr>
              <a:xfrm>
                <a:off x="3923928" y="2819450"/>
                <a:ext cx="662361" cy="1107996"/>
              </a:xfrm>
              <a:prstGeom prst="rect">
                <a:avLst/>
              </a:prstGeom>
              <a:solidFill>
                <a:schemeClr val="bg1"/>
              </a:solidFill>
            </p:spPr>
            <p:txBody>
              <a:bodyPr wrap="none" rtlCol="0">
                <a:spAutoFit/>
              </a:bodyPr>
              <a:lstStyle/>
              <a:p>
                <a:r>
                  <a:rPr lang="en-GB" sz="6600" dirty="0">
                    <a:solidFill>
                      <a:srgbClr val="C00000"/>
                    </a:solidFill>
                    <a:latin typeface="Georgia" pitchFamily="16" charset="0"/>
                    <a:ea typeface="ＭＳ Ｐゴシック" pitchFamily="16" charset="-128"/>
                    <a:cs typeface="+mj-cs"/>
                  </a:rPr>
                  <a:t>≡</a:t>
                </a:r>
              </a:p>
            </p:txBody>
          </p:sp>
        </p:grpSp>
        <p:sp>
          <p:nvSpPr>
            <p:cNvPr id="20" name="Title 1"/>
            <p:cNvSpPr txBox="1">
              <a:spLocks/>
            </p:cNvSpPr>
            <p:nvPr/>
          </p:nvSpPr>
          <p:spPr bwMode="auto">
            <a:xfrm>
              <a:off x="2524918" y="2217328"/>
              <a:ext cx="3719834" cy="57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3500">
                  <a:solidFill>
                    <a:schemeClr val="tx2"/>
                  </a:solidFill>
                  <a:latin typeface="+mj-lt"/>
                  <a:ea typeface="+mj-ea"/>
                  <a:cs typeface="+mj-cs"/>
                </a:defRPr>
              </a:lvl1pPr>
              <a:lvl2pPr algn="l" rtl="0" eaLnBrk="1" fontAlgn="base" hangingPunct="1">
                <a:spcBef>
                  <a:spcPct val="0"/>
                </a:spcBef>
                <a:spcAft>
                  <a:spcPct val="0"/>
                </a:spcAft>
                <a:defRPr sz="3500">
                  <a:solidFill>
                    <a:schemeClr val="tx2"/>
                  </a:solidFill>
                  <a:latin typeface="Georgia" pitchFamily="16" charset="0"/>
                  <a:ea typeface="ＭＳ Ｐゴシック" pitchFamily="16" charset="-128"/>
                </a:defRPr>
              </a:lvl2pPr>
              <a:lvl3pPr algn="l" rtl="0" eaLnBrk="1" fontAlgn="base" hangingPunct="1">
                <a:spcBef>
                  <a:spcPct val="0"/>
                </a:spcBef>
                <a:spcAft>
                  <a:spcPct val="0"/>
                </a:spcAft>
                <a:defRPr sz="3500">
                  <a:solidFill>
                    <a:schemeClr val="tx2"/>
                  </a:solidFill>
                  <a:latin typeface="Georgia" pitchFamily="16" charset="0"/>
                  <a:ea typeface="ＭＳ Ｐゴシック" pitchFamily="16" charset="-128"/>
                </a:defRPr>
              </a:lvl3pPr>
              <a:lvl4pPr algn="l" rtl="0" eaLnBrk="1" fontAlgn="base" hangingPunct="1">
                <a:spcBef>
                  <a:spcPct val="0"/>
                </a:spcBef>
                <a:spcAft>
                  <a:spcPct val="0"/>
                </a:spcAft>
                <a:defRPr sz="3500">
                  <a:solidFill>
                    <a:schemeClr val="tx2"/>
                  </a:solidFill>
                  <a:latin typeface="Georgia" pitchFamily="16" charset="0"/>
                  <a:ea typeface="ＭＳ Ｐゴシック" pitchFamily="16" charset="-128"/>
                </a:defRPr>
              </a:lvl4pPr>
              <a:lvl5pPr algn="l" rtl="0" eaLnBrk="1" fontAlgn="base" hangingPunct="1">
                <a:spcBef>
                  <a:spcPct val="0"/>
                </a:spcBef>
                <a:spcAft>
                  <a:spcPct val="0"/>
                </a:spcAft>
                <a:defRPr sz="3500">
                  <a:solidFill>
                    <a:schemeClr val="tx2"/>
                  </a:solidFill>
                  <a:latin typeface="Georgia" pitchFamily="16" charset="0"/>
                  <a:ea typeface="ＭＳ Ｐゴシック" pitchFamily="16" charset="-128"/>
                </a:defRPr>
              </a:lvl5pPr>
              <a:lvl6pPr marL="457200" algn="l" rtl="0" eaLnBrk="1" fontAlgn="base" hangingPunct="1">
                <a:spcBef>
                  <a:spcPct val="0"/>
                </a:spcBef>
                <a:spcAft>
                  <a:spcPct val="0"/>
                </a:spcAft>
                <a:defRPr sz="3500">
                  <a:solidFill>
                    <a:schemeClr val="tx2"/>
                  </a:solidFill>
                  <a:latin typeface="Georgia" pitchFamily="16" charset="0"/>
                  <a:ea typeface="ＭＳ Ｐゴシック" pitchFamily="16" charset="-128"/>
                </a:defRPr>
              </a:lvl6pPr>
              <a:lvl7pPr marL="914400" algn="l" rtl="0" eaLnBrk="1" fontAlgn="base" hangingPunct="1">
                <a:spcBef>
                  <a:spcPct val="0"/>
                </a:spcBef>
                <a:spcAft>
                  <a:spcPct val="0"/>
                </a:spcAft>
                <a:defRPr sz="3500">
                  <a:solidFill>
                    <a:schemeClr val="tx2"/>
                  </a:solidFill>
                  <a:latin typeface="Georgia" pitchFamily="16" charset="0"/>
                  <a:ea typeface="ＭＳ Ｐゴシック" pitchFamily="16" charset="-128"/>
                </a:defRPr>
              </a:lvl7pPr>
              <a:lvl8pPr marL="1371600" algn="l" rtl="0" eaLnBrk="1" fontAlgn="base" hangingPunct="1">
                <a:spcBef>
                  <a:spcPct val="0"/>
                </a:spcBef>
                <a:spcAft>
                  <a:spcPct val="0"/>
                </a:spcAft>
                <a:defRPr sz="3500">
                  <a:solidFill>
                    <a:schemeClr val="tx2"/>
                  </a:solidFill>
                  <a:latin typeface="Georgia" pitchFamily="16" charset="0"/>
                  <a:ea typeface="ＭＳ Ｐゴシック" pitchFamily="16" charset="-128"/>
                </a:defRPr>
              </a:lvl8pPr>
              <a:lvl9pPr marL="1828800" algn="l" rtl="0" eaLnBrk="1" fontAlgn="base" hangingPunct="1">
                <a:spcBef>
                  <a:spcPct val="0"/>
                </a:spcBef>
                <a:spcAft>
                  <a:spcPct val="0"/>
                </a:spcAft>
                <a:defRPr sz="3500">
                  <a:solidFill>
                    <a:schemeClr val="tx2"/>
                  </a:solidFill>
                  <a:latin typeface="Georgia" pitchFamily="16" charset="0"/>
                  <a:ea typeface="ＭＳ Ｐゴシック" pitchFamily="16" charset="-128"/>
                </a:defRPr>
              </a:lvl9pPr>
            </a:lstStyle>
            <a:p>
              <a:pPr algn="ctr"/>
              <a:r>
                <a:rPr lang="en-GB" sz="2000" kern="0" dirty="0" smtClean="0">
                  <a:solidFill>
                    <a:srgbClr val="C00000"/>
                  </a:solidFill>
                </a:rPr>
                <a:t/>
              </a:r>
              <a:br>
                <a:rPr lang="en-GB" sz="2000" kern="0" dirty="0" smtClean="0">
                  <a:solidFill>
                    <a:srgbClr val="C00000"/>
                  </a:solidFill>
                </a:rPr>
              </a:br>
              <a:r>
                <a:rPr lang="en-GB" sz="2000" kern="0" dirty="0" smtClean="0">
                  <a:solidFill>
                    <a:srgbClr val="C00000"/>
                  </a:solidFill>
                </a:rPr>
                <a:t>isomorphism</a:t>
              </a:r>
              <a:endParaRPr lang="en-GB" sz="2000" kern="0" dirty="0">
                <a:solidFill>
                  <a:srgbClr val="C00000"/>
                </a:solidFill>
              </a:endParaRPr>
            </a:p>
          </p:txBody>
        </p:sp>
      </p:grpSp>
      <p:sp>
        <p:nvSpPr>
          <p:cNvPr id="21" name="TextBox 20"/>
          <p:cNvSpPr txBox="1"/>
          <p:nvPr/>
        </p:nvSpPr>
        <p:spPr>
          <a:xfrm>
            <a:off x="-310603" y="4953942"/>
            <a:ext cx="3681777" cy="923330"/>
          </a:xfrm>
          <a:prstGeom prst="rect">
            <a:avLst/>
          </a:prstGeom>
          <a:noFill/>
        </p:spPr>
        <p:txBody>
          <a:bodyPr wrap="square" rtlCol="0">
            <a:spAutoFit/>
          </a:bodyPr>
          <a:lstStyle/>
          <a:p>
            <a:pPr algn="r"/>
            <a:r>
              <a:rPr lang="en-GB" dirty="0" smtClean="0">
                <a:solidFill>
                  <a:srgbClr val="002060"/>
                </a:solidFill>
              </a:rPr>
              <a:t>learning/memory, generalisation, categorical perception/recognition constraint optimisation</a:t>
            </a:r>
            <a:endParaRPr lang="en-GB" dirty="0">
              <a:solidFill>
                <a:srgbClr val="002060"/>
              </a:solidFill>
            </a:endParaRPr>
          </a:p>
        </p:txBody>
      </p:sp>
      <p:sp>
        <p:nvSpPr>
          <p:cNvPr id="2" name="AutoShape 8" descr="data:image/jpeg;base64,/9j/4AAQSkZJRgABAQAAAQABAAD/2wCEAAkGBxQSEhUUERIWFhUVFRkZFxYXFBgXFxccGBoWGB4ZIRkYHCohGh4nHhogIjUkJSkrLi8uGB8zODMvNystLisBCgoKDg0OGxAQGzQkHyQ0LCw0LC4sNDQsLCwsLCwsLDQtLDQsNCwsLCwsLCw0NCwsLCwsLDQsLCwsLCwuLCwsLP/AABEIAKgBLAMBIgACEQEDEQH/xAAcAAEAAgMBAQEAAAAAAAAAAAAABgcBBAUDAgj/xAA8EAACAQMCBQIFAgUCAwkAAAABAgMAERIEIQUGEyIxQVEHIzJhcRSBM0JSkaEVYoLh8AgWcoOxssHR0v/EABkBAQADAQEAAAAAAAAAAAAAAAABAgQDBf/EACsRAQACAQMEAQEIAwAAAAAAAAABAhEDITEEElHwQbETImFxgaHR8SNCkf/aAAwDAQACEQMRAD8ApOlKVoVKUpQKUpQKUpQKUpQKUpQKUpQKUpQKUpQKUpQKUpQKUpQKV2eActS6wOYSny7XBbuN/sB4+9fHE+W9RACZI7gC5K7gD3PqB6X8X9ap9pXPbndbtnGXJpSlXVKUpQKUpQKUpQKUpQKUpQKUpQKUpQKUpQKUpQKUpQKUpQKUpQKUpQKUpQKUpQKUpQKUrucu8syarvJ6cC2ylbx5tZR/M3+Pciq2tFYzKYjL65K0uofUqdM7RlN3lHhE9b3BDX8BSDc1aLakSO872EQVwL2AYW729sQL/betfR8OjhiwVDHAN8SbPMfGbnYgW/qx2vYGwNQjnLmvrXhgNo9g7DbIDwg9kH4Fz6AefOtnqNTaHaPuRuhwrNKV6bgUpSgUpSgUpSgUpQffx6280HR5f4HNrZ0g06ZO7AX3xS/8zEDtUAE/t61OH5E4dATHquJSNKPPRhUIPtd2ud777firF5emlk1mjThxMfDYoFdiFARgYyMW95C3m+4Ksa4vN3ENMuqcJpNEw/q6MDE/cllveqxulRdKUqyClKUCsVmsUEqm+HuuCoyQiUtbJImzeIsuYEg/lJX7n281GJYyrFWUqykhlIIKkGxBB3BB9KsDk/miXUSQaeVj2JLc3JM9ldghQDvkNlS97kAevnZ+IHAzJNGNTqIjrboskUMLF2WSRVX6bdSRQfpA8CwJ2rn3TE4lnrrWi/beP1Vnes1+iuL8Dg4dplWLSq+nRQZYXiEk07OyqMpCpBIv9K77WX7QCX4fR6vUO8Eoiil7oYI0M0oAADlgWVYkV7g3a42FhcUjUhaOopmYn33wh3LvLM2sEjRtGiR4hnlfBSz3xQGxuxsf7b2rm8Q0MkEjRzRtG6mxVhY/8x9xsat2bkk6XTxaTF9QzzmVpYCilbhUU9NmLSAWPdsqgnxuajHP3A5lgSSTWR6htOQk6biSFpd8ciSJFDDHY7E+NyaRfdWuvnU7fj3/AKgNKUAro0MopJAAJJNgALkk+AB6mrJ5W+DGt1ID6grpUO4DjKU/+WCMf+Ig/avjg3GtJwRQUhXVcSI72Y/J0hI/hgj63HhivrcZbEHi8Z+JXE9STnq3jU/yQ/KUfa69x/cmqZmeErY03wH0QHzNRqWPuDGo/tgf/Wubxv4CJiTo9WwYeFnUFT9s0AK/2NVFFzRrVOS63Ug+/wCok/8A1VgclfGnUwusfEPnwk2MgAEqffawcfY7/f0qMWgV5zDy/qNDMYdVEUcePVWH9SsNmH/RrmV+t+aOAabjGixyVldc4J13wYjZx7j3G1xcbelFfF7gsPDzpNDB4SEyyOfqkeRimR/aPYegP5vNbZFe1ivqNCxCqCSSAABcknYAAeTVucqcl/o8WkQS65x2x7FNODvcnwXA8t4W5sGIsa6urGnGZTWuUb5c5H+mTWqwyPy9MLiRyCtsvVQQT2jvIFwKnOvnj0yZzFAY74ootHD3fTt9T+dha5G6saxzDxmLRRs5bKRwQXv3Sb3KJfcJf12HnYjtFP8AGuNSalrubKPpQeFH/W/5vYCsVa36iczx7w65ikOnzRzXJqWKoSse9/d7+/sNzsAPO4qN0pXoUpWkYq4zMzyUpSrIKViu1y3yzPri/R6YEeOTySCNQXJCLc+WYg2H29KDjUqWSfDjiKyxxNpiDILh8l6S+hykBxUr6i9/a9dHiPwxl0/zZdRG2kAyM0V2ONjaymw7nGA38m9rVGTMIFSphqOUIWWN4NUwEjG8csTdVUUoGIEYKyY3NySgNj4sakPBuUeG6tUwXVxgNYyqQ4ZQG72GGKMW7cVJtj9iaZFXUqzeA8q6bTuianTS6ptTfpF1aECIKhZukDmkn1WLkLspF73r64l8KlacrpJ2MahS4ZTM6AuFtnACjNbI4nE7WGQuwZRFomcNL4YfEFeHJLp5gelK+WSrkykrg1972+ltv6Tt3V2eM8vwxSfNnUl1EisoLKyvuGBA8EVzdJyRo0nk007ztMCACFKKmVrHArdwBkS5KrZfpIrw0PEddoo1geDS6hVF45Hkjk7D4CsJB2XuRf3P2qFle0pSrIKUpQKUpQWPyJxnTw6KUxQR/rYbuZnQFgrMULI/lbKyrYW3Yn1qwOB8RkkT9ZqHjTSDToNMH73imIEea9uV75jO+5J8ioJ8NY0g0U+qkjM6vMIzB2hCYlzBcndgTJ9A2NgTVgazQ6do0l1BYwxHBo41xictg6xInrCpJN73ubXtcDPbl5uvbGpO/H7e/h/Dh6bVzRzOkGqyfpOzy3P0Jh49cryA/e48WNvXQ8VBjn1Ud21XSjilMmJjxyPeVYYliABuSTavXiLSNlGHgji7xPJDEFkCDB0VVUDuKqRYmwuL32rZnTRTaVP1I1FpDJ0grkGNI+0HawPgHFgRf0qrDTt/1tiPfjf65eMvEJGlj08cOmEJ0xMxVFRoLi7NcXawLAjD1YDbzW1qNRpF/g6FHScreforJ12aTFo2DqSsl2yAPkgW9bcHi0y6dVl05Ma4GKZXI6+BYCOTJVF1BJ8i/cfIG21ouITIdO0MxZLWUEnFhc3LWGxBOxPiwon7aa48eY92/ZBeZfhrroppysC9MOzRqjoGdTdgI48smxBsVAPiwvWpJ8OOILGZRCpVBclJoyVI3KWDfWPYVaHXVF6hnE0kDMe4m8eQy2Yeb+R6H3FxWlxXmg6df1PzOnGGREU2RmkyIDLa1ib93t99qvGpPDXTr7TaKxXlRtZrLtck2AuSbDwPtWK7vUK6fAONHSPmsGnlO208IlUW9r+P2rmUoP0Byh8bdPJjFrYf0x2AkTuh/cWyjH9x7kVDv+0FZtfBKhDRyaRCjqQVa0kvgjzsQf3qsK9pNU7IkbOSkZYopNwudi1vYEgG3v8Ak1TtxOUrJ+B/L4klm1si3XTC0YPgyMPP/CP/AHirN1ATS6ObUzeSjSOfXEfSgJ9WNvyWHsK0PgbpF/0gW8yTSFvyO0f4UVufEbhj66EaKKRYs5EZ5HVsOml9g3hmzw7QawatZ1NXHwv31pXMvznxrismqmaWU3ZvA9FX0UewH/2TuTWlV38v8tabh8ckbzKupKBZdR0usgzuwVFY9uKgA3FyxB9AKgPGeS5mn1rRKixwPcZME6mamQCMWs3aC1r7CwrdW0cQzV16XmYieEOrFdnl/lqfWEdNQqZKplkOEYLsFAyP1G5+lbn7VbnD/h/o9HNFGEGq1B8vLIjRWCszMIFBY2ABxPm4AYHer5dJnCixUp4LyfqhLE+o0kgi6oXCQrE0rWzEYWRlZg2wuB4J9RVl8O4bBDNL0NHEFVwwfpuSz5gIFOyqoZQcQ1vdmrrf6RNOV1HWXEOzHIBzcow2mBBSPIkmzHcWB3pKsXiZQXTHTzB4tXooVlJKHppHAUVAX6pKL2gbAYWzF75bA9jh0kUca6eLTwdBsHTI3kDMyAyP1VYu5DAdqHG5AO1q3ObeCYxB9I3VkJBmHVIGLhglg52RSxsPI8k1CeJ6wachZHsQpFlYkqVGJxP3NiD/AOKx81C2YlYWn4QzYiaLMMQGAdykUeCqkaEvkoVQlyArsV3KgV9cJ4nAHEcsUYCs2IaMXUd1lZpnYqe+1l9BfbcVGYeJGZQA4m8oRmJFNxfwbhSR25bHEW8mtXi2t/SL1JhmGmUuAjI2LhgSrMB3djdpUfk2qVJ0/CT8x6DSQ6Zv0sLIWdVDKzlhlIGWMJ/DwxDMq3AFkFiTvEp+KNJKzOA4yAIIyDKrEfTJdVZgFBI8b+9WHy9qkZUCkushV1BxBIsrKtitz4vsb3A8qarDmTjAHFo5NT1RpSsTYrgrMhSxbFe25a97WPkbGkwadpnaUqk45JMjrk8iFdo7IS2xGJXCzeOpc2YHG3qDu8P4tJEcJA8V97g4oq7FcUABA2C3v4v43vxl1IicYkq0gV+0EgL5AOSi6WYMGIW2zWHp1NJqVlgLsV7ixUKqAqQ9wGVQO5iWa4NttvqNIk1K7ZePOWl1MhLmKQoqm5ZrADvJbDqMD9RP+1bWAFjXFg5mcRxrHNJGEQKQoIBI8tYbDz4HoBfe9TieZ54GhYiNZo3/AIrkIcgVIJBOKksGG9y2Yup81ZrIDE5TJmsfKJt7ep83/PoaidltOcwhFKUqyxSlKBSlKC2Phdy0dZoSk0hSE6s4lWUFflgP9QO7EIoFv6jau5zBxNYY9ONKzSPEhAklvYoCUIYA97MVuTcW2sBtVV8o8XkjljgDfJm1EJcG/aQwXNSD2sATv+PYVYWu1EU0uqxRncS4wad8mUIou2oEQ/iMWBHghbfcVnvG7zOrpaLZ+Ofo3Ox55yHXoQAliCGZ7tiuyEWJYb+CLHe9cbiWpmgIaGaRc2UtGDmjZA/SHBI2Av8AmtiDg6dXHSNJG3SBkKtlJI2IZs0kuq2ZvpsAP2rmvp1V7yklyDZywZ2ud7EbAC3pttaqvPiK1tt/bpaT5mRkxZJgSyy73G4xDgEhgR6Daw8VqngkracwZZNFjNHIpZkkjc9Jl8AqL7kEeYvaxr30+twYoNOx6YDLYApLmq2LX3yBPpfZfS1c/iPF5kkEayZws2N4wAw6ZXJe3ttcjxa9zROn352/P39HN5l5gWNI00kqmwAkC2dXxvuSwvsTYfgn2rs6JI30bHUlTFMkYUJKIvpdXb6rhbbn81X3MMRXVTglSeq5OPjuJb9vPj0rnWrt2bQ9SOjrNK9s4+c/L31yIsjrExaMOwRjsWUEhW/cb140pXRuKUpQKUpQXh8BeYI/0uo0krlMHDq32lstgfcML2PnL812NY8SSHLrTFFVzLKyOhKgtggDKC4UliT4G9vF66+G8GrdAlmj0YkLGXBv4hwC2x/iNew3+kEm/oZbwHTtO3X1OjllTTxkozs6LJme9itvmnH3sDcCxuKz2r96ZYOqm9rduNo+XvppI4EMTyjUhgx1MaKxzQXQKp2K2PnwTv5AArbi5g0Z/TdQSxqiskHcTGQe1BgbGUlVBBF928ea4XG+KGRkhnWPTQxguY4AE6mILLEpK2+pi2W/pYXN66Wm1+qfThopiumUEE45dpDA7AjIjMXNxewI8Wqrz62mvHH5e/V2tVzA0WnGCSKwVQuaFrPvkOhEws4Byx8EMpG1RrinOk0ssaaYNKS3TXpMDCjAqc3Ux2HnYMbIN/Ir50nFzLEYZcC8H0adsQkhUpicXIUlWIIJsGDY75C2eG9QuJ3lwLRMJdGpi6JkeM3CRpMt9gGs1zvsd7jtSZw9TpZtqVzZrcETUTNMdVKzZlo4yCzwRoqjKZdTcqe3NMQpJKsPNxWtx3iT6Bu7Tu+m6mILOPOPm3k3JJDMN8bX2roa7mmHSpH0zgnTbEPmWZQSe1HdgA5GFvKgX/mForzJzZBPounmZZSAvdFZgFN1bMjyDkfJLZG/pV2rthZPC168EPVybqIHWJpCuSuEZVYFSHviAQGFsv3FO/EXQrFrXaPHpzKsq4kkXPa47iSLSK21zYW3rZ5Z58k0cBixeTuOJ6xXFCF7AMTiO0/SR9R8VFtbq3lcvI2TEAXsBsoCgWGwsBUqUrMT+CR8ncTgijmjdR1pSuLv/DxUMSl73VmJG/8AtFOa+MJIgjUhhYWxbIAhmJcm57j48nZjUWpUYdVgJ8TDbI6ROofqKvijeD4xLLYjbFgQCbEVCOJa955DJIdztYbKoHhQPQCtalSrFYjhItVzlqJDkwTMsWL4m5Y23te3oPS23pX1y/zjLpep2JJ1HVyx7XDICq9wFsQGPbb19KjdKJmM8pfH8QdQ11mVDGXRgsaiPDEm5W3kkEbk/wAq+lwfQzQSFmynkJY3dI2YMTvc9uzEEEj3NQyrq+D3LQn0DSf6jLDed7xxOgAsqDuDqTkQL7bWK1W2xEYUrSlKsFKUoFKUoJf8MYk/UvKUaSWCIvBCqFs5LhMrAH6A2f5APpVhaHmiKTU6nUxs76goUSN+1443JzI2NsMVF/Hcaq/knjq6SaTqZdOaIxOyWzUFlYEfa6gEexP2qV8r8a0/U1xSURNL0UjdyqMYx1DJYuwsCRHceTYG3m3G8Tl5/V1tNpnfER8eeEk4VMrRuY0bqDJV6jKOqJLKSG8mwB2/3A/ji68ws8K5BWS4JCtbC7XFzuQTbf1ttUB5s1iSapzEQY1siEeCFAGQ/Jua7fD+coyFOrR2kXYtGFtILWGVyLEfbb7VXsnGWW3RXisXrzjjwkHMeojXSkMSSjDPpKAGRyAqksBcXFyB9vvUMPNBjXDSx9IZXyJzcbEC2wx2J9/NevMnNQ1MSwxxGNFYG7PmxxL28KLfWf8AH7xqulaeWzpekitP8kb+PdgmlKV0bilKUClKUGKt/kL4bKqRajXRCQuxPQJciNRkozEakXLYkhiMQDcE3Ar/AJS4Xpp3J1Wo6axtHaJUyknDMQyJ3CxsPO/1Crr4txeOWMxxMY4iw+qRolDAXwCxC6EMVPc/sd96rO6LZ+G3xDiEUayw7SC/UUPHP01JK2sCTljcXHaB2gDzUH1vNkshQYq+bYENKxBFyySlS23zLsBsLC3itHiEU2p1cNzIUztKI5ZI2cOQTvLftufJubE/mu9oeGtpnK9VG0zgyNp2mxLSYBEYMI8poi2FnAUA3O9jeJjOzjfRm9cTLXjCwTSnU6SPUtKelC0L5RdTILIpkewVjcbW2xt7X62pQnTPDNqLQyBlLLiikEEviRCbBWGCr5OZO+wrwfi8elREjkHSDFRIdQ4RSzgs/aqZiwCqR5Jk8234HENTPN8qPPuKgSsxcRqoNk3AHYSTc7+u19q9ta8ucaeloxm0t/i/HIoFcXCNGq4PndyAQEUJiCQADkrDZr2taoPxjnR5GvEDfp4GSXukN9zvfbcm177ED0FRvXyu0jmVi0mRDEm5uDY+a8K6NcPuWZmN3Ysfckk/5r4pSpClKUClKUClKUClKUCvpJCPDEfgkV80oFKUoFKUoFKUoFYrNKBSlKBSlKBSlYoM1J+VuRNZrmTCIxxNY9aQFY8d7lb/AF+D9N/G9hvXN4by9qZlEkcDFC6qGI7WLMFFh5cXO+INh5q4tVzDqH66pqUaBSF6C/ImUlv4IR0uRgrAAbnEbD1iZRacNTT/AA60MPUMZXVq0dwJmZDGFuHPVSwjJuGW6N9JHreuJyn8MH68c+pVX0ovIIVfOeRAe0FVXFgdr2IBBNSbjWubTK8qKpjIDm0jAOO5gApVb4KbWHoN960dRz00sbSJIsii3VUkhzHcboAbXU7kFdxtTEOUWulOg5TZdUHRIOgJC4WKBIcAFfFSiMpabLDdkIXYixvVQcz83T/qHjZY26TMhyQPuCclB2suV/FrkX9at/gPOsLxNPKWJs79MqousYJttcyMBa1za7LsPNUf8QeJR6niE80LBkfAhhsG7EBNrbH0P3BqIhetszu14uZZFe4RMT5jscfyMicT+Nj6g1vf99HDMRCncBclmyuLblgQSNh99vNtqi9Ks6NrX8SlnI6rlgt8R4Vbm5AA2Ar04dxaSAMIsQWt3FQWW1vF9vT1Bt6WrRpUYVmImMSMb7ncnyaUpUpKUpQKUpQKUpQKUpQKUpQKUpQKUpQKUpQKUpQKUpQKUpQKUpQKlXw/SHquZNP+plAURQFS4YHLqEIAcmAtbYgAs1thUVqbfD7XhVEUMQbUvOGJvjI0UadUIG8BA8d3HlgQPSolKWcQ41IVHSLQpBbJEa7KJVLGRl8A7BFW9hsL7Xr10XFV08bsCQxjRtMD02WJSLq7MUuWxbL27Bf0A0dTxOF9TAyiSVNWQJw7CQRswaOOIRxEYlXUC22zWBAINanGtWdJCyzgs6yMYwcSpDlLgAggepNiQcQLWvUQracbHHOIjVSDCVsyyhiJGfO29yh3AAubLiANze969NJpeghDghSHdyhiDlguSm17IbWNiTe+/rVbT6smZpYxgSxYAG+N/S/rXQfmedsAzDFTkUAxDk+Wax3P+B6CpWSPiUqRJI5jAe24DsC5ZwrJfwRYlvA8XFhUFlfJix8kkm3jc3rd4txZ58Q2ypfFb3tljc3Pm+I9ht4rQpEBSlKlBSlKBSlKBSlKBSlKBSlKBSlKBSlKBSlKBSlKBSlKBSlKBSlKBSlYoPfS6SSVsYo3ka18UUsfIHhR7kD9xU+4d8I9Z1IzqEHRJvJ0ZEaQAKzWs1gCSuF/Qn1Fdn4Oa8x6WURafzIRqNQ1wmGAxXIAm4uwwUMbuGIteprxDjJMjJMdlbBoEa10BTplUBLYtck7X7beQbRG6l7zHEKe5t5Rx1og4dDqXDIG6TxP1EN2BBJUAr23DfkelT/l/wCGMOkaOaTWkF06TwtGAztItmTZslBuNtmt7XrvcK5pA6gkjlin6gu5JkTHsFlZMtvTcC2R8HaufqOctJK/6cCEpLKVIZOmMe6z5rY5bWWxyJY+L7MK98+G7puXuloG0skSyxZXVtOQL5yZ5IC5YspPk+AFt62ivF+XtQiPLMUkg0+4+h3st8ziDiSmW/d/VYbVMNbxaDQJEZJgkd5IYo1iCKpKZFVJuwF7BmZgO69wPMF+InMccenWDTSrkU6LRCzIkOAHZY3UGwIDEnuuPemFYnMqx4nLG8rtCmEZYlVPkD/497el7VrUpUu5SlKBSlKBSlKBSlKBSlKBSlKBSlKBSlKBSlKBSlKBSlKBSlKBSlKBSlKBVmckcI0axwOX+e3zGnJcrEpLKyqqEdyqCMjfvddrCqzqxuT+YQ0UcIiUJBC/VAAAJaWIiVrn5rbCye+30+IlLv8AMXGzqlaNwxUS9ZCHCuIwuKhFuQSVN7kNtvvXsdOkEembpqjPEWw6jEOJRd2d17sQrYKnnaT3uePFoDEpdJRO2nkjIuqrGc0yKqQcnRrlbAbYOTswFcPnXjDIwTTyHBkbLs7lVyDjkR23OWym1m+9QrmM4Y4rE5mGJxAAvtcgA+VQjYm9rW+3531ACu4vGzEIwHazgpISpI7gD9RI3a/9oXw/jLxOXPfewOR37fFj6f5r04hx+WSXqKxjAAVUQnFQBbx4JPkm25phZt826wuUjYsSgJuWJBDBbAAntGxNtrZH3qPV9O5JJYkk+STcn96xVkFKUoFKUoFKUoFKUoFKUoFKUoFKUoFKUoFKUoFKUoFKUoFKUoFKUoFKUoFKUoFSfk2EjJi7BJrwMsZYOMilmJCMqgkhRl5LH0BpSotwlZ2s4SulCnTCMr0jEciWkkVCFDXZF7j6227sRYWFQ/iUrRJJqZtOHQuy4kgKwLMAA1iDb1HndvalKTszUnu3lXNZpSpaClKUClKUClKUClKUClKUClKUClKUClKUClKUClKUClKUClKUH//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TextBox 21"/>
          <p:cNvSpPr txBox="1"/>
          <p:nvPr/>
        </p:nvSpPr>
        <p:spPr>
          <a:xfrm>
            <a:off x="5148064" y="4941168"/>
            <a:ext cx="4362897" cy="923330"/>
          </a:xfrm>
          <a:prstGeom prst="rect">
            <a:avLst/>
          </a:prstGeom>
          <a:noFill/>
        </p:spPr>
        <p:txBody>
          <a:bodyPr wrap="square" rtlCol="0">
            <a:spAutoFit/>
          </a:bodyPr>
          <a:lstStyle/>
          <a:p>
            <a:r>
              <a:rPr lang="en-GB" dirty="0" smtClean="0">
                <a:solidFill>
                  <a:srgbClr val="002060"/>
                </a:solidFill>
              </a:rPr>
              <a:t>learning/memory, generalisation, </a:t>
            </a:r>
            <a:br>
              <a:rPr lang="en-GB" dirty="0" smtClean="0">
                <a:solidFill>
                  <a:srgbClr val="002060"/>
                </a:solidFill>
              </a:rPr>
            </a:br>
            <a:r>
              <a:rPr lang="en-GB" dirty="0" smtClean="0">
                <a:solidFill>
                  <a:srgbClr val="002060"/>
                </a:solidFill>
              </a:rPr>
              <a:t>categorical perception/recognition and constraint optimisation</a:t>
            </a:r>
            <a:endParaRPr lang="en-GB" dirty="0">
              <a:solidFill>
                <a:srgbClr val="002060"/>
              </a:solidFill>
            </a:endParaRPr>
          </a:p>
        </p:txBody>
      </p:sp>
      <p:cxnSp>
        <p:nvCxnSpPr>
          <p:cNvPr id="23" name="Straight Arrow Connector 22"/>
          <p:cNvCxnSpPr/>
          <p:nvPr/>
        </p:nvCxnSpPr>
        <p:spPr bwMode="auto">
          <a:xfrm>
            <a:off x="2317708" y="4008051"/>
            <a:ext cx="0" cy="798887"/>
          </a:xfrm>
          <a:prstGeom prst="straightConnector1">
            <a:avLst/>
          </a:prstGeom>
          <a:solidFill>
            <a:schemeClr val="accent1"/>
          </a:solidFill>
          <a:ln w="38100" cap="flat" cmpd="sng" algn="ctr">
            <a:solidFill>
              <a:schemeClr val="tx1">
                <a:lumMod val="20000"/>
                <a:lumOff val="80000"/>
              </a:scheme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p:cNvCxnSpPr/>
          <p:nvPr/>
        </p:nvCxnSpPr>
        <p:spPr bwMode="auto">
          <a:xfrm>
            <a:off x="6516216" y="4008050"/>
            <a:ext cx="0" cy="798887"/>
          </a:xfrm>
          <a:prstGeom prst="straightConnector1">
            <a:avLst/>
          </a:prstGeom>
          <a:solidFill>
            <a:schemeClr val="accent1"/>
          </a:solidFill>
          <a:ln w="38100" cap="flat" cmpd="sng" algn="ctr">
            <a:solidFill>
              <a:schemeClr val="tx1">
                <a:lumMod val="20000"/>
                <a:lumOff val="80000"/>
              </a:scheme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 name="Picture 2" descr="http://www.scholarpedia.org/w/images/thumb/b/bf/DonaldOldingHebb.jpg/400px-DonaldOldingHeb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374" y="188640"/>
            <a:ext cx="2253192" cy="148147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www.biography.com/imported/images/Biography/Images/Profiles/D/Charles-Darwin-9266433-1-40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97064" y="66813"/>
            <a:ext cx="1791972" cy="179197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351937" y="1628800"/>
            <a:ext cx="1412566" cy="369332"/>
          </a:xfrm>
          <a:prstGeom prst="rect">
            <a:avLst/>
          </a:prstGeom>
          <a:noFill/>
        </p:spPr>
        <p:txBody>
          <a:bodyPr wrap="none" rtlCol="0">
            <a:spAutoFit/>
          </a:bodyPr>
          <a:lstStyle/>
          <a:p>
            <a:r>
              <a:rPr lang="en-GB" dirty="0" smtClean="0"/>
              <a:t>Donald </a:t>
            </a:r>
            <a:r>
              <a:rPr lang="en-GB" dirty="0" err="1" smtClean="0"/>
              <a:t>Hebb</a:t>
            </a:r>
            <a:endParaRPr lang="en-GB" dirty="0"/>
          </a:p>
        </p:txBody>
      </p:sp>
      <p:sp>
        <p:nvSpPr>
          <p:cNvPr id="25" name="Title 1"/>
          <p:cNvSpPr txBox="1">
            <a:spLocks/>
          </p:cNvSpPr>
          <p:nvPr/>
        </p:nvSpPr>
        <p:spPr bwMode="auto">
          <a:xfrm>
            <a:off x="756096" y="404664"/>
            <a:ext cx="8280400" cy="1079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3500">
                <a:solidFill>
                  <a:schemeClr val="tx2"/>
                </a:solidFill>
                <a:latin typeface="+mj-lt"/>
                <a:ea typeface="+mj-ea"/>
                <a:cs typeface="+mj-cs"/>
              </a:defRPr>
            </a:lvl1pPr>
            <a:lvl2pPr algn="l" rtl="0" eaLnBrk="1" fontAlgn="base" hangingPunct="1">
              <a:spcBef>
                <a:spcPct val="0"/>
              </a:spcBef>
              <a:spcAft>
                <a:spcPct val="0"/>
              </a:spcAft>
              <a:defRPr sz="3500">
                <a:solidFill>
                  <a:schemeClr val="tx2"/>
                </a:solidFill>
                <a:latin typeface="Georgia" pitchFamily="16" charset="0"/>
                <a:ea typeface="ＭＳ Ｐゴシック" pitchFamily="16" charset="-128"/>
              </a:defRPr>
            </a:lvl2pPr>
            <a:lvl3pPr algn="l" rtl="0" eaLnBrk="1" fontAlgn="base" hangingPunct="1">
              <a:spcBef>
                <a:spcPct val="0"/>
              </a:spcBef>
              <a:spcAft>
                <a:spcPct val="0"/>
              </a:spcAft>
              <a:defRPr sz="3500">
                <a:solidFill>
                  <a:schemeClr val="tx2"/>
                </a:solidFill>
                <a:latin typeface="Georgia" pitchFamily="16" charset="0"/>
                <a:ea typeface="ＭＳ Ｐゴシック" pitchFamily="16" charset="-128"/>
              </a:defRPr>
            </a:lvl3pPr>
            <a:lvl4pPr algn="l" rtl="0" eaLnBrk="1" fontAlgn="base" hangingPunct="1">
              <a:spcBef>
                <a:spcPct val="0"/>
              </a:spcBef>
              <a:spcAft>
                <a:spcPct val="0"/>
              </a:spcAft>
              <a:defRPr sz="3500">
                <a:solidFill>
                  <a:schemeClr val="tx2"/>
                </a:solidFill>
                <a:latin typeface="Georgia" pitchFamily="16" charset="0"/>
                <a:ea typeface="ＭＳ Ｐゴシック" pitchFamily="16" charset="-128"/>
              </a:defRPr>
            </a:lvl4pPr>
            <a:lvl5pPr algn="l" rtl="0" eaLnBrk="1" fontAlgn="base" hangingPunct="1">
              <a:spcBef>
                <a:spcPct val="0"/>
              </a:spcBef>
              <a:spcAft>
                <a:spcPct val="0"/>
              </a:spcAft>
              <a:defRPr sz="3500">
                <a:solidFill>
                  <a:schemeClr val="tx2"/>
                </a:solidFill>
                <a:latin typeface="Georgia" pitchFamily="16" charset="0"/>
                <a:ea typeface="ＭＳ Ｐゴシック" pitchFamily="16" charset="-128"/>
              </a:defRPr>
            </a:lvl5pPr>
            <a:lvl6pPr marL="457200" algn="l" rtl="0" eaLnBrk="1" fontAlgn="base" hangingPunct="1">
              <a:spcBef>
                <a:spcPct val="0"/>
              </a:spcBef>
              <a:spcAft>
                <a:spcPct val="0"/>
              </a:spcAft>
              <a:defRPr sz="3500">
                <a:solidFill>
                  <a:schemeClr val="tx2"/>
                </a:solidFill>
                <a:latin typeface="Georgia" pitchFamily="16" charset="0"/>
                <a:ea typeface="ＭＳ Ｐゴシック" pitchFamily="16" charset="-128"/>
              </a:defRPr>
            </a:lvl6pPr>
            <a:lvl7pPr marL="914400" algn="l" rtl="0" eaLnBrk="1" fontAlgn="base" hangingPunct="1">
              <a:spcBef>
                <a:spcPct val="0"/>
              </a:spcBef>
              <a:spcAft>
                <a:spcPct val="0"/>
              </a:spcAft>
              <a:defRPr sz="3500">
                <a:solidFill>
                  <a:schemeClr val="tx2"/>
                </a:solidFill>
                <a:latin typeface="Georgia" pitchFamily="16" charset="0"/>
                <a:ea typeface="ＭＳ Ｐゴシック" pitchFamily="16" charset="-128"/>
              </a:defRPr>
            </a:lvl7pPr>
            <a:lvl8pPr marL="1371600" algn="l" rtl="0" eaLnBrk="1" fontAlgn="base" hangingPunct="1">
              <a:spcBef>
                <a:spcPct val="0"/>
              </a:spcBef>
              <a:spcAft>
                <a:spcPct val="0"/>
              </a:spcAft>
              <a:defRPr sz="3500">
                <a:solidFill>
                  <a:schemeClr val="tx2"/>
                </a:solidFill>
                <a:latin typeface="Georgia" pitchFamily="16" charset="0"/>
                <a:ea typeface="ＭＳ Ｐゴシック" pitchFamily="16" charset="-128"/>
              </a:defRPr>
            </a:lvl8pPr>
            <a:lvl9pPr marL="1828800" algn="l" rtl="0" eaLnBrk="1" fontAlgn="base" hangingPunct="1">
              <a:spcBef>
                <a:spcPct val="0"/>
              </a:spcBef>
              <a:spcAft>
                <a:spcPct val="0"/>
              </a:spcAft>
              <a:defRPr sz="3500">
                <a:solidFill>
                  <a:schemeClr val="tx2"/>
                </a:solidFill>
                <a:latin typeface="Georgia" pitchFamily="16" charset="0"/>
                <a:ea typeface="ＭＳ Ｐゴシック" pitchFamily="16" charset="-128"/>
              </a:defRPr>
            </a:lvl9pPr>
          </a:lstStyle>
          <a:p>
            <a:pPr algn="ctr"/>
            <a:r>
              <a:rPr lang="en-GB" sz="3600" b="1" kern="0" dirty="0" smtClean="0">
                <a:solidFill>
                  <a:srgbClr val="014359"/>
                </a:solidFill>
              </a:rPr>
              <a:t>Learning /Evolution</a:t>
            </a:r>
            <a:endParaRPr lang="en-GB" sz="3600" b="1" kern="0" dirty="0">
              <a:solidFill>
                <a:srgbClr val="014359"/>
              </a:solidFill>
            </a:endParaRPr>
          </a:p>
        </p:txBody>
      </p:sp>
    </p:spTree>
    <p:extLst>
      <p:ext uri="{BB962C8B-B14F-4D97-AF65-F5344CB8AC3E}">
        <p14:creationId xmlns:p14="http://schemas.microsoft.com/office/powerpoint/2010/main" val="30633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476672"/>
            <a:ext cx="8496300" cy="649288"/>
          </a:xfrm>
        </p:spPr>
        <p:txBody>
          <a:bodyPr/>
          <a:lstStyle/>
          <a:p>
            <a:r>
              <a:rPr lang="en-GB" dirty="0" smtClean="0"/>
              <a:t>2. </a:t>
            </a:r>
            <a:r>
              <a:rPr lang="en-GB" dirty="0" smtClean="0">
                <a:latin typeface="Arial Narrow"/>
              </a:rPr>
              <a:t>generalisation.</a:t>
            </a:r>
            <a:br>
              <a:rPr lang="en-GB" dirty="0" smtClean="0">
                <a:latin typeface="Arial Narrow"/>
              </a:rPr>
            </a:br>
            <a:r>
              <a:rPr lang="en-GB" sz="1800" dirty="0" smtClean="0">
                <a:latin typeface="Arial Narrow"/>
              </a:rPr>
              <a:t/>
            </a:r>
            <a:br>
              <a:rPr lang="en-GB" sz="1800" dirty="0" smtClean="0">
                <a:latin typeface="Arial Narrow"/>
              </a:rPr>
            </a:br>
            <a:endParaRPr lang="en-GB" dirty="0"/>
          </a:p>
        </p:txBody>
      </p:sp>
      <p:sp>
        <p:nvSpPr>
          <p:cNvPr id="3" name="Content Placeholder 2"/>
          <p:cNvSpPr>
            <a:spLocks noGrp="1"/>
          </p:cNvSpPr>
          <p:nvPr>
            <p:ph idx="1"/>
          </p:nvPr>
        </p:nvSpPr>
        <p:spPr>
          <a:xfrm>
            <a:off x="238641" y="1841679"/>
            <a:ext cx="8496300" cy="3396160"/>
          </a:xfrm>
        </p:spPr>
        <p:txBody>
          <a:bodyPr/>
          <a:lstStyle/>
          <a:p>
            <a:r>
              <a:rPr lang="en-GB" dirty="0" smtClean="0"/>
              <a:t>Can an evolved GRN produce phenotypes that were not selected for in the past?</a:t>
            </a:r>
          </a:p>
          <a:p>
            <a:pPr lvl="1"/>
            <a:r>
              <a:rPr lang="en-GB" dirty="0" smtClean="0"/>
              <a:t>But are structurally similar to phenotypes that were selected in the past</a:t>
            </a:r>
          </a:p>
          <a:p>
            <a:r>
              <a:rPr lang="en-GB" dirty="0" smtClean="0"/>
              <a:t>E.g. learn what ‘well formed features’ look like, and then make new combinations of these features</a:t>
            </a:r>
          </a:p>
        </p:txBody>
      </p:sp>
      <p:sp>
        <p:nvSpPr>
          <p:cNvPr id="4" name="Slide Number Placeholder 3"/>
          <p:cNvSpPr>
            <a:spLocks noGrp="1"/>
          </p:cNvSpPr>
          <p:nvPr>
            <p:ph type="sldNum" sz="quarter" idx="12"/>
          </p:nvPr>
        </p:nvSpPr>
        <p:spPr/>
        <p:txBody>
          <a:bodyPr/>
          <a:lstStyle/>
          <a:p>
            <a:fld id="{15F47B36-2F3A-469E-8604-285B2B795295}" type="slidenum">
              <a:rPr lang="en-GB" smtClean="0"/>
              <a:pPr/>
              <a:t>31</a:t>
            </a:fld>
            <a:endParaRPr lang="en-GB"/>
          </a:p>
        </p:txBody>
      </p:sp>
      <p:sp>
        <p:nvSpPr>
          <p:cNvPr id="5" name="Rectangle 4"/>
          <p:cNvSpPr/>
          <p:nvPr/>
        </p:nvSpPr>
        <p:spPr>
          <a:xfrm>
            <a:off x="5914028" y="359467"/>
            <a:ext cx="2946640" cy="523220"/>
          </a:xfrm>
          <a:prstGeom prst="rect">
            <a:avLst/>
          </a:prstGeom>
        </p:spPr>
        <p:txBody>
          <a:bodyPr wrap="none">
            <a:spAutoFit/>
          </a:bodyPr>
          <a:lstStyle/>
          <a:p>
            <a:pPr marL="0" indent="0" algn="r">
              <a:buNone/>
            </a:pPr>
            <a:r>
              <a:rPr lang="en-GB" sz="2800" dirty="0">
                <a:solidFill>
                  <a:srgbClr val="C00000"/>
                </a:solidFill>
                <a:latin typeface="Aharoni" panose="02010803020104030203" pitchFamily="2" charset="-79"/>
                <a:cs typeface="Aharoni" panose="02010803020104030203" pitchFamily="2" charset="-79"/>
              </a:rPr>
              <a:t>Kostas </a:t>
            </a:r>
            <a:r>
              <a:rPr lang="en-GB" sz="2800" dirty="0" err="1">
                <a:solidFill>
                  <a:srgbClr val="C00000"/>
                </a:solidFill>
                <a:latin typeface="Aharoni" panose="02010803020104030203" pitchFamily="2" charset="-79"/>
                <a:cs typeface="Aharoni" panose="02010803020104030203" pitchFamily="2" charset="-79"/>
              </a:rPr>
              <a:t>Kouvaris</a:t>
            </a:r>
            <a:endParaRPr lang="en-GB" sz="2800" dirty="0">
              <a:solidFill>
                <a:srgbClr val="C00000"/>
              </a:solidFill>
              <a:latin typeface="Aharoni" panose="02010803020104030203" pitchFamily="2" charset="-79"/>
              <a:cs typeface="Aharoni" panose="02010803020104030203" pitchFamily="2" charset="-79"/>
            </a:endParaRPr>
          </a:p>
        </p:txBody>
      </p:sp>
      <p:sp>
        <p:nvSpPr>
          <p:cNvPr id="6" name="TextBox 5"/>
          <p:cNvSpPr txBox="1"/>
          <p:nvPr/>
        </p:nvSpPr>
        <p:spPr>
          <a:xfrm>
            <a:off x="405261" y="5491893"/>
            <a:ext cx="7424289" cy="1200329"/>
          </a:xfrm>
          <a:prstGeom prst="rect">
            <a:avLst/>
          </a:prstGeom>
          <a:noFill/>
        </p:spPr>
        <p:txBody>
          <a:bodyPr wrap="square" rtlCol="0">
            <a:spAutoFit/>
          </a:bodyPr>
          <a:lstStyle/>
          <a:p>
            <a:r>
              <a:rPr lang="en-US" dirty="0" err="1"/>
              <a:t>Kouvaris</a:t>
            </a:r>
            <a:r>
              <a:rPr lang="en-US" dirty="0"/>
              <a:t>, K., </a:t>
            </a:r>
            <a:r>
              <a:rPr lang="en-US" dirty="0" err="1"/>
              <a:t>Clune</a:t>
            </a:r>
            <a:r>
              <a:rPr lang="en-US" dirty="0"/>
              <a:t>, J., </a:t>
            </a:r>
            <a:r>
              <a:rPr lang="en-US" dirty="0" err="1"/>
              <a:t>Kounios</a:t>
            </a:r>
            <a:r>
              <a:rPr lang="en-US" dirty="0"/>
              <a:t>, L., Brede, M. Watson, R.A. (2015) </a:t>
            </a:r>
            <a:r>
              <a:rPr lang="en-US" dirty="0" smtClean="0"/>
              <a:t/>
            </a:r>
            <a:br>
              <a:rPr lang="en-US" dirty="0" smtClean="0"/>
            </a:br>
            <a:r>
              <a:rPr lang="en-US" dirty="0" smtClean="0"/>
              <a:t>How </a:t>
            </a:r>
            <a:r>
              <a:rPr lang="en-US" dirty="0"/>
              <a:t>Evolution Learns to </a:t>
            </a:r>
            <a:r>
              <a:rPr lang="en-US" dirty="0" err="1"/>
              <a:t>Generalise</a:t>
            </a:r>
            <a:r>
              <a:rPr lang="en-US" dirty="0"/>
              <a:t>: Principles of under-fitting, over-fitting and induction in the evolution of developmental </a:t>
            </a:r>
            <a:r>
              <a:rPr lang="en-US" dirty="0" err="1"/>
              <a:t>organisation</a:t>
            </a:r>
            <a:r>
              <a:rPr lang="en-US" dirty="0"/>
              <a:t>. (</a:t>
            </a:r>
            <a:r>
              <a:rPr lang="en-US" i="1" dirty="0"/>
              <a:t>arXiv</a:t>
            </a:r>
            <a:r>
              <a:rPr lang="en-US" dirty="0"/>
              <a:t>:1508.06854).</a:t>
            </a:r>
            <a:endParaRPr lang="en-GB" dirty="0"/>
          </a:p>
        </p:txBody>
      </p:sp>
    </p:spTree>
    <p:extLst>
      <p:ext uri="{BB962C8B-B14F-4D97-AF65-F5344CB8AC3E}">
        <p14:creationId xmlns:p14="http://schemas.microsoft.com/office/powerpoint/2010/main" val="394237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5"/>
                                        </p:tgtEl>
                                        <p:attrNameLst>
                                          <p:attrName>ppt_x</p:attrName>
                                          <p:attrName>ppt_y</p:attrName>
                                        </p:attrNameLst>
                                      </p:cBhvr>
                                    </p:animMotion>
                                    <p:animRot by="1500000">
                                      <p:cBhvr>
                                        <p:cTn id="7" dur="125" fill="hold">
                                          <p:stCondLst>
                                            <p:cond delay="0"/>
                                          </p:stCondLst>
                                        </p:cTn>
                                        <p:tgtEl>
                                          <p:spTgt spid="5"/>
                                        </p:tgtEl>
                                        <p:attrNameLst>
                                          <p:attrName>r</p:attrName>
                                        </p:attrNameLst>
                                      </p:cBhvr>
                                    </p:animRot>
                                    <p:animRot by="-1500000">
                                      <p:cBhvr>
                                        <p:cTn id="8" dur="125" fill="hold">
                                          <p:stCondLst>
                                            <p:cond delay="125"/>
                                          </p:stCondLst>
                                        </p:cTn>
                                        <p:tgtEl>
                                          <p:spTgt spid="5"/>
                                        </p:tgtEl>
                                        <p:attrNameLst>
                                          <p:attrName>r</p:attrName>
                                        </p:attrNameLst>
                                      </p:cBhvr>
                                    </p:animRot>
                                    <p:animRot by="-1500000">
                                      <p:cBhvr>
                                        <p:cTn id="9" dur="125" fill="hold">
                                          <p:stCondLst>
                                            <p:cond delay="250"/>
                                          </p:stCondLst>
                                        </p:cTn>
                                        <p:tgtEl>
                                          <p:spTgt spid="5"/>
                                        </p:tgtEl>
                                        <p:attrNameLst>
                                          <p:attrName>r</p:attrName>
                                        </p:attrNameLst>
                                      </p:cBhvr>
                                    </p:animRot>
                                    <p:animRot by="1500000">
                                      <p:cBhvr>
                                        <p:cTn id="10" dur="125" fill="hold">
                                          <p:stCondLst>
                                            <p:cond delay="375"/>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Slide Number Placeholder 3"/>
          <p:cNvSpPr>
            <a:spLocks noGrp="1"/>
          </p:cNvSpPr>
          <p:nvPr>
            <p:ph type="sldNum" sz="quarter" idx="12"/>
          </p:nvPr>
        </p:nvSpPr>
        <p:spPr/>
        <p:txBody>
          <a:bodyPr/>
          <a:lstStyle/>
          <a:p>
            <a:fld id="{15F47B36-2F3A-469E-8604-285B2B795295}" type="slidenum">
              <a:rPr lang="en-GB" smtClean="0"/>
              <a:pPr/>
              <a:t>32</a:t>
            </a:fld>
            <a:endParaRPr lang="en-GB"/>
          </a:p>
        </p:txBody>
      </p:sp>
      <p:sp>
        <p:nvSpPr>
          <p:cNvPr id="3" name="Content Placeholder 2"/>
          <p:cNvSpPr>
            <a:spLocks noGrp="1"/>
          </p:cNvSpPr>
          <p:nvPr>
            <p:ph idx="1"/>
          </p:nvPr>
        </p:nvSpPr>
        <p:spPr/>
        <p:txBody>
          <a:bodyPr/>
          <a:lstStyle/>
          <a:p>
            <a:endParaRPr lang="en-GB"/>
          </a:p>
        </p:txBody>
      </p:sp>
      <p:pic>
        <p:nvPicPr>
          <p:cNvPr id="6" name="Picture 5"/>
          <p:cNvPicPr>
            <a:picLocks noChangeAspect="1"/>
          </p:cNvPicPr>
          <p:nvPr/>
        </p:nvPicPr>
        <p:blipFill rotWithShape="1">
          <a:blip r:embed="rId2"/>
          <a:srcRect l="26457" t="35000" r="33485" b="11562"/>
          <a:stretch/>
        </p:blipFill>
        <p:spPr>
          <a:xfrm>
            <a:off x="323850" y="254318"/>
            <a:ext cx="8458200" cy="6343650"/>
          </a:xfrm>
          <a:prstGeom prst="rect">
            <a:avLst/>
          </a:prstGeom>
        </p:spPr>
      </p:pic>
    </p:spTree>
    <p:extLst>
      <p:ext uri="{BB962C8B-B14F-4D97-AF65-F5344CB8AC3E}">
        <p14:creationId xmlns:p14="http://schemas.microsoft.com/office/powerpoint/2010/main" val="21502669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672" y="115416"/>
            <a:ext cx="8496300" cy="649288"/>
          </a:xfrm>
        </p:spPr>
        <p:txBody>
          <a:bodyPr/>
          <a:lstStyle/>
          <a:p>
            <a:r>
              <a:rPr lang="en-GB" sz="2400" dirty="0" err="1"/>
              <a:t>P</a:t>
            </a:r>
            <a:r>
              <a:rPr lang="en-GB" sz="2400" dirty="0" err="1" smtClean="0"/>
              <a:t>ictorialisation</a:t>
            </a:r>
            <a:r>
              <a:rPr lang="en-GB" sz="2400" dirty="0" smtClean="0"/>
              <a:t>: 4 features, each controlled with 4 genes</a:t>
            </a:r>
            <a:endParaRPr lang="en-GB" sz="2400"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33</a:t>
            </a:fld>
            <a:endParaRPr lang="en-GB"/>
          </a:p>
        </p:txBody>
      </p:sp>
      <p:pic>
        <p:nvPicPr>
          <p:cNvPr id="6" name="Picture 5"/>
          <p:cNvPicPr>
            <a:picLocks noChangeAspect="1"/>
          </p:cNvPicPr>
          <p:nvPr/>
        </p:nvPicPr>
        <p:blipFill rotWithShape="1">
          <a:blip r:embed="rId2"/>
          <a:srcRect l="30766" t="23191" r="25772" b="15296"/>
          <a:stretch/>
        </p:blipFill>
        <p:spPr>
          <a:xfrm>
            <a:off x="1185796" y="764704"/>
            <a:ext cx="7363843" cy="5859739"/>
          </a:xfrm>
          <a:prstGeom prst="rect">
            <a:avLst/>
          </a:prstGeom>
        </p:spPr>
      </p:pic>
    </p:spTree>
    <p:extLst>
      <p:ext uri="{BB962C8B-B14F-4D97-AF65-F5344CB8AC3E}">
        <p14:creationId xmlns:p14="http://schemas.microsoft.com/office/powerpoint/2010/main" val="29607446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34</a:t>
            </a:fld>
            <a:endParaRPr lang="en-GB"/>
          </a:p>
        </p:txBody>
      </p:sp>
      <p:pic>
        <p:nvPicPr>
          <p:cNvPr id="6" name="Picture 5"/>
          <p:cNvPicPr>
            <a:picLocks noChangeAspect="1"/>
          </p:cNvPicPr>
          <p:nvPr/>
        </p:nvPicPr>
        <p:blipFill rotWithShape="1">
          <a:blip r:embed="rId2"/>
          <a:srcRect l="32431" t="20230" r="28732" b="66894"/>
          <a:stretch/>
        </p:blipFill>
        <p:spPr>
          <a:xfrm>
            <a:off x="1082842" y="1372468"/>
            <a:ext cx="7281086" cy="1357163"/>
          </a:xfrm>
          <a:prstGeom prst="rect">
            <a:avLst/>
          </a:prstGeom>
        </p:spPr>
      </p:pic>
      <p:pic>
        <p:nvPicPr>
          <p:cNvPr id="7" name="Picture 6"/>
          <p:cNvPicPr>
            <a:picLocks noChangeAspect="1"/>
          </p:cNvPicPr>
          <p:nvPr/>
        </p:nvPicPr>
        <p:blipFill rotWithShape="1">
          <a:blip r:embed="rId2"/>
          <a:srcRect l="32431" t="77271" r="28732" b="13946"/>
          <a:stretch/>
        </p:blipFill>
        <p:spPr>
          <a:xfrm>
            <a:off x="1082842" y="3346566"/>
            <a:ext cx="7281086" cy="925755"/>
          </a:xfrm>
          <a:prstGeom prst="rect">
            <a:avLst/>
          </a:prstGeom>
        </p:spPr>
      </p:pic>
    </p:spTree>
    <p:extLst>
      <p:ext uri="{BB962C8B-B14F-4D97-AF65-F5344CB8AC3E}">
        <p14:creationId xmlns:p14="http://schemas.microsoft.com/office/powerpoint/2010/main" val="6311442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35</a:t>
            </a:fld>
            <a:endParaRPr lang="en-GB"/>
          </a:p>
        </p:txBody>
      </p:sp>
      <p:pic>
        <p:nvPicPr>
          <p:cNvPr id="6" name="Picture 5"/>
          <p:cNvPicPr>
            <a:picLocks noChangeAspect="1"/>
          </p:cNvPicPr>
          <p:nvPr/>
        </p:nvPicPr>
        <p:blipFill rotWithShape="1">
          <a:blip r:embed="rId2"/>
          <a:srcRect l="32431" t="20230" r="28732" b="40650"/>
          <a:stretch/>
        </p:blipFill>
        <p:spPr>
          <a:xfrm>
            <a:off x="1082842" y="-168443"/>
            <a:ext cx="7281086" cy="4123223"/>
          </a:xfrm>
          <a:prstGeom prst="rect">
            <a:avLst/>
          </a:prstGeom>
        </p:spPr>
      </p:pic>
      <p:pic>
        <p:nvPicPr>
          <p:cNvPr id="7" name="Picture 6"/>
          <p:cNvPicPr>
            <a:picLocks noChangeAspect="1"/>
          </p:cNvPicPr>
          <p:nvPr/>
        </p:nvPicPr>
        <p:blipFill rotWithShape="1">
          <a:blip r:embed="rId2"/>
          <a:srcRect l="32431" t="77271" r="28732" b="13946"/>
          <a:stretch/>
        </p:blipFill>
        <p:spPr>
          <a:xfrm>
            <a:off x="1082842" y="5620143"/>
            <a:ext cx="7281086" cy="925755"/>
          </a:xfrm>
          <a:prstGeom prst="rect">
            <a:avLst/>
          </a:prstGeom>
        </p:spPr>
      </p:pic>
    </p:spTree>
    <p:extLst>
      <p:ext uri="{BB962C8B-B14F-4D97-AF65-F5344CB8AC3E}">
        <p14:creationId xmlns:p14="http://schemas.microsoft.com/office/powerpoint/2010/main" val="8238284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failure to </a:t>
            </a:r>
            <a:r>
              <a:rPr lang="en-GB" dirty="0" smtClean="0"/>
              <a:t>generalise: </a:t>
            </a:r>
            <a:r>
              <a:rPr lang="en-GB" dirty="0" err="1" smtClean="0"/>
              <a:t>Overfitting</a:t>
            </a:r>
            <a:endParaRPr lang="en-GB" dirty="0"/>
          </a:p>
        </p:txBody>
      </p:sp>
      <p:sp>
        <p:nvSpPr>
          <p:cNvPr id="3" name="Content Placeholder 2"/>
          <p:cNvSpPr>
            <a:spLocks noGrp="1"/>
          </p:cNvSpPr>
          <p:nvPr>
            <p:ph idx="1"/>
          </p:nvPr>
        </p:nvSpPr>
        <p:spPr/>
        <p:txBody>
          <a:bodyPr/>
          <a:lstStyle/>
          <a:p>
            <a:r>
              <a:rPr lang="en-GB" dirty="0" smtClean="0"/>
              <a:t>In </a:t>
            </a:r>
            <a:r>
              <a:rPr lang="en-GB" dirty="0"/>
              <a:t>machine learning t</a:t>
            </a:r>
            <a:r>
              <a:rPr lang="en-GB" dirty="0" smtClean="0"/>
              <a:t>he tendency to learn the specific patterns that were rewarded in the past, but to fail to learn the general class of patterns, is known as </a:t>
            </a:r>
            <a:r>
              <a:rPr lang="en-GB" i="1" dirty="0" err="1" smtClean="0"/>
              <a:t>overfitting</a:t>
            </a:r>
            <a:r>
              <a:rPr lang="en-GB" dirty="0" smtClean="0"/>
              <a:t>.</a:t>
            </a:r>
          </a:p>
          <a:p>
            <a:r>
              <a:rPr lang="en-GB" dirty="0" smtClean="0"/>
              <a:t>In learning models, we know something about conditions that alleviate </a:t>
            </a:r>
            <a:r>
              <a:rPr lang="en-GB" dirty="0" err="1" smtClean="0"/>
              <a:t>overfitting</a:t>
            </a:r>
            <a:r>
              <a:rPr lang="en-GB" dirty="0" smtClean="0"/>
              <a:t> – e.g. when there is a parsimony pressure for simple/compact models.</a:t>
            </a:r>
          </a:p>
          <a:p>
            <a:r>
              <a:rPr lang="en-GB" dirty="0" smtClean="0"/>
              <a:t>An easy way to do this is to favour networks that learn the training patterns using less connections </a:t>
            </a:r>
            <a:r>
              <a:rPr lang="en-GB" dirty="0"/>
              <a:t/>
            </a:r>
            <a:br>
              <a:rPr lang="en-GB" dirty="0"/>
            </a:br>
            <a:r>
              <a:rPr lang="en-GB" dirty="0" smtClean="0"/>
              <a:t>– </a:t>
            </a:r>
            <a:r>
              <a:rPr lang="en-GB" sz="2000" dirty="0" smtClean="0"/>
              <a:t>encourages GRN to learn the main structural relationships of the class without simply memorising the specifics of the training set. </a:t>
            </a:r>
            <a:endParaRPr lang="en-GB" sz="2000"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36</a:t>
            </a:fld>
            <a:endParaRPr lang="en-GB" dirty="0"/>
          </a:p>
        </p:txBody>
      </p:sp>
      <p:sp>
        <p:nvSpPr>
          <p:cNvPr id="5" name="TextBox 4"/>
          <p:cNvSpPr txBox="1"/>
          <p:nvPr/>
        </p:nvSpPr>
        <p:spPr>
          <a:xfrm>
            <a:off x="2627290" y="6306286"/>
            <a:ext cx="4789581" cy="369332"/>
          </a:xfrm>
          <a:prstGeom prst="rect">
            <a:avLst/>
          </a:prstGeom>
          <a:noFill/>
        </p:spPr>
        <p:txBody>
          <a:bodyPr wrap="none" rtlCol="0">
            <a:spAutoFit/>
          </a:bodyPr>
          <a:lstStyle/>
          <a:p>
            <a:r>
              <a:rPr lang="en-GB" dirty="0" smtClean="0"/>
              <a:t>See ‘cost of connections’ (</a:t>
            </a:r>
            <a:r>
              <a:rPr lang="en-GB" dirty="0" err="1" smtClean="0"/>
              <a:t>Clune</a:t>
            </a:r>
            <a:r>
              <a:rPr lang="en-GB" dirty="0" smtClean="0"/>
              <a:t> et al 2014, PRSB)</a:t>
            </a:r>
            <a:endParaRPr lang="en-GB" dirty="0"/>
          </a:p>
        </p:txBody>
      </p:sp>
    </p:spTree>
    <p:extLst>
      <p:ext uri="{BB962C8B-B14F-4D97-AF65-F5344CB8AC3E}">
        <p14:creationId xmlns:p14="http://schemas.microsoft.com/office/powerpoint/2010/main" val="5169813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Failure to generalise: </a:t>
            </a:r>
            <a:r>
              <a:rPr lang="en-GB" dirty="0" err="1" smtClean="0"/>
              <a:t>overfitting</a:t>
            </a:r>
            <a:r>
              <a:rPr lang="en-GB" dirty="0" smtClean="0"/>
              <a:t> problem</a:t>
            </a:r>
            <a:endParaRPr lang="en-GB" dirty="0"/>
          </a:p>
        </p:txBody>
      </p:sp>
      <p:sp>
        <p:nvSpPr>
          <p:cNvPr id="3" name="Content Placeholder 2"/>
          <p:cNvSpPr>
            <a:spLocks noGrp="1"/>
          </p:cNvSpPr>
          <p:nvPr>
            <p:ph idx="1"/>
          </p:nvPr>
        </p:nvSpPr>
        <p:spPr/>
        <p:txBody>
          <a:bodyPr/>
          <a:lstStyle/>
          <a:p>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37</a:t>
            </a:fld>
            <a:endParaRPr lang="en-GB"/>
          </a:p>
        </p:txBody>
      </p:sp>
      <p:pic>
        <p:nvPicPr>
          <p:cNvPr id="3074" name="Picture 2" descr="http://www.holehouse.org/mlclass/07_Regularization_files/Image%20%5b1%5d.png"/>
          <p:cNvPicPr>
            <a:picLocks noChangeAspect="1" noChangeArrowheads="1"/>
          </p:cNvPicPr>
          <p:nvPr/>
        </p:nvPicPr>
        <p:blipFill rotWithShape="1">
          <a:blip r:embed="rId2">
            <a:extLst>
              <a:ext uri="{28A0092B-C50C-407E-A947-70E740481C1C}">
                <a14:useLocalDpi xmlns:a14="http://schemas.microsoft.com/office/drawing/2010/main" val="0"/>
              </a:ext>
            </a:extLst>
          </a:blip>
          <a:srcRect b="43315"/>
          <a:stretch/>
        </p:blipFill>
        <p:spPr bwMode="auto">
          <a:xfrm>
            <a:off x="683568" y="2420888"/>
            <a:ext cx="7562850" cy="19977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99592" y="4696450"/>
            <a:ext cx="2030684" cy="646331"/>
          </a:xfrm>
          <a:prstGeom prst="rect">
            <a:avLst/>
          </a:prstGeom>
          <a:noFill/>
        </p:spPr>
        <p:txBody>
          <a:bodyPr wrap="none" rtlCol="0">
            <a:spAutoFit/>
          </a:bodyPr>
          <a:lstStyle/>
          <a:p>
            <a:pPr algn="ctr"/>
            <a:r>
              <a:rPr lang="en-GB" dirty="0" smtClean="0"/>
              <a:t>Model is too simple</a:t>
            </a:r>
          </a:p>
          <a:p>
            <a:pPr algn="ctr"/>
            <a:r>
              <a:rPr lang="en-GB" dirty="0" smtClean="0"/>
              <a:t>(</a:t>
            </a:r>
            <a:r>
              <a:rPr lang="en-GB" dirty="0" err="1" smtClean="0"/>
              <a:t>underfitting</a:t>
            </a:r>
            <a:r>
              <a:rPr lang="en-GB" dirty="0" smtClean="0"/>
              <a:t>)</a:t>
            </a:r>
            <a:endParaRPr lang="en-GB" dirty="0"/>
          </a:p>
        </p:txBody>
      </p:sp>
      <p:sp>
        <p:nvSpPr>
          <p:cNvPr id="7" name="TextBox 6"/>
          <p:cNvSpPr txBox="1"/>
          <p:nvPr/>
        </p:nvSpPr>
        <p:spPr>
          <a:xfrm>
            <a:off x="5964640" y="4696450"/>
            <a:ext cx="2281778" cy="646331"/>
          </a:xfrm>
          <a:prstGeom prst="rect">
            <a:avLst/>
          </a:prstGeom>
          <a:noFill/>
        </p:spPr>
        <p:txBody>
          <a:bodyPr wrap="none" rtlCol="0">
            <a:spAutoFit/>
          </a:bodyPr>
          <a:lstStyle/>
          <a:p>
            <a:pPr algn="ctr"/>
            <a:r>
              <a:rPr lang="en-GB" dirty="0" smtClean="0"/>
              <a:t>Overly complex model</a:t>
            </a:r>
          </a:p>
          <a:p>
            <a:pPr algn="ctr"/>
            <a:r>
              <a:rPr lang="en-GB" dirty="0" smtClean="0"/>
              <a:t>(</a:t>
            </a:r>
            <a:r>
              <a:rPr lang="en-GB" dirty="0" err="1" smtClean="0"/>
              <a:t>overfitting</a:t>
            </a:r>
            <a:r>
              <a:rPr lang="en-GB" dirty="0" smtClean="0"/>
              <a:t>)</a:t>
            </a:r>
            <a:endParaRPr lang="en-GB" dirty="0"/>
          </a:p>
        </p:txBody>
      </p:sp>
      <p:sp>
        <p:nvSpPr>
          <p:cNvPr id="9" name="TextBox 8"/>
          <p:cNvSpPr txBox="1"/>
          <p:nvPr/>
        </p:nvSpPr>
        <p:spPr>
          <a:xfrm>
            <a:off x="3350585" y="4743900"/>
            <a:ext cx="2463367" cy="646331"/>
          </a:xfrm>
          <a:prstGeom prst="rect">
            <a:avLst/>
          </a:prstGeom>
          <a:noFill/>
        </p:spPr>
        <p:txBody>
          <a:bodyPr wrap="none" rtlCol="0">
            <a:spAutoFit/>
          </a:bodyPr>
          <a:lstStyle/>
          <a:p>
            <a:pPr algn="ctr"/>
            <a:r>
              <a:rPr lang="en-GB" dirty="0" smtClean="0"/>
              <a:t>Good fit to training data</a:t>
            </a:r>
          </a:p>
          <a:p>
            <a:pPr algn="ctr"/>
            <a:r>
              <a:rPr lang="en-GB" dirty="0" smtClean="0"/>
              <a:t>And good generalisation</a:t>
            </a:r>
          </a:p>
        </p:txBody>
      </p:sp>
      <p:sp>
        <p:nvSpPr>
          <p:cNvPr id="6" name="Rectangle 5"/>
          <p:cNvSpPr/>
          <p:nvPr/>
        </p:nvSpPr>
        <p:spPr>
          <a:xfrm>
            <a:off x="4211960" y="5661248"/>
            <a:ext cx="4572000" cy="646331"/>
          </a:xfrm>
          <a:prstGeom prst="rect">
            <a:avLst/>
          </a:prstGeom>
        </p:spPr>
        <p:txBody>
          <a:bodyPr>
            <a:spAutoFit/>
          </a:bodyPr>
          <a:lstStyle/>
          <a:p>
            <a:pPr lvl="1"/>
            <a:r>
              <a:rPr lang="en-GB" dirty="0"/>
              <a:t>Getting good performance on training set but failing to generalise to test set</a:t>
            </a:r>
          </a:p>
        </p:txBody>
      </p:sp>
    </p:spTree>
    <p:extLst>
      <p:ext uri="{BB962C8B-B14F-4D97-AF65-F5344CB8AC3E}">
        <p14:creationId xmlns:p14="http://schemas.microsoft.com/office/powerpoint/2010/main" val="1182828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116632"/>
            <a:ext cx="3816424" cy="778614"/>
          </a:xfrm>
        </p:spPr>
        <p:txBody>
          <a:bodyPr/>
          <a:lstStyle/>
          <a:p>
            <a:r>
              <a:rPr lang="en-GB" sz="3200" dirty="0"/>
              <a:t>Improving fit to novel environments</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31640" y="1243010"/>
            <a:ext cx="6120680" cy="4922294"/>
          </a:xfrm>
        </p:spPr>
      </p:pic>
      <p:sp>
        <p:nvSpPr>
          <p:cNvPr id="4" name="Slide Number Placeholder 3"/>
          <p:cNvSpPr>
            <a:spLocks noGrp="1"/>
          </p:cNvSpPr>
          <p:nvPr>
            <p:ph type="sldNum" sz="quarter" idx="12"/>
          </p:nvPr>
        </p:nvSpPr>
        <p:spPr/>
        <p:txBody>
          <a:bodyPr/>
          <a:lstStyle/>
          <a:p>
            <a:fld id="{15F47B36-2F3A-469E-8604-285B2B795295}" type="slidenum">
              <a:rPr lang="en-GB" smtClean="0"/>
              <a:pPr/>
              <a:t>38</a:t>
            </a:fld>
            <a:endParaRPr lang="en-GB"/>
          </a:p>
        </p:txBody>
      </p:sp>
      <p:sp>
        <p:nvSpPr>
          <p:cNvPr id="3" name="TextBox 2"/>
          <p:cNvSpPr txBox="1"/>
          <p:nvPr/>
        </p:nvSpPr>
        <p:spPr>
          <a:xfrm>
            <a:off x="6588224" y="4869160"/>
            <a:ext cx="2448272" cy="1200329"/>
          </a:xfrm>
          <a:prstGeom prst="rect">
            <a:avLst/>
          </a:prstGeom>
          <a:noFill/>
        </p:spPr>
        <p:txBody>
          <a:bodyPr wrap="square" rtlCol="0">
            <a:spAutoFit/>
          </a:bodyPr>
          <a:lstStyle/>
          <a:p>
            <a:r>
              <a:rPr lang="en-GB" dirty="0" smtClean="0"/>
              <a:t>Easy to get perfect match to the set of selective environments you been evolved in</a:t>
            </a:r>
            <a:endParaRPr lang="en-GB" dirty="0"/>
          </a:p>
        </p:txBody>
      </p:sp>
      <p:sp>
        <p:nvSpPr>
          <p:cNvPr id="7" name="TextBox 6"/>
          <p:cNvSpPr txBox="1"/>
          <p:nvPr/>
        </p:nvSpPr>
        <p:spPr>
          <a:xfrm>
            <a:off x="6584238" y="2276872"/>
            <a:ext cx="2308241" cy="1754326"/>
          </a:xfrm>
          <a:prstGeom prst="rect">
            <a:avLst/>
          </a:prstGeom>
          <a:noFill/>
        </p:spPr>
        <p:txBody>
          <a:bodyPr wrap="square" rtlCol="0">
            <a:spAutoFit/>
          </a:bodyPr>
          <a:lstStyle/>
          <a:p>
            <a:r>
              <a:rPr lang="en-GB" dirty="0" smtClean="0"/>
              <a:t>But GRN </a:t>
            </a:r>
            <a:r>
              <a:rPr lang="en-GB" dirty="0" err="1" smtClean="0"/>
              <a:t>doesnt</a:t>
            </a:r>
            <a:r>
              <a:rPr lang="en-GB" dirty="0" smtClean="0"/>
              <a:t> produce phenotypes that are fit for the general class of selective environments</a:t>
            </a:r>
            <a:endParaRPr lang="en-GB" dirty="0"/>
          </a:p>
        </p:txBody>
      </p:sp>
      <p:sp>
        <p:nvSpPr>
          <p:cNvPr id="8" name="TextBox 7"/>
          <p:cNvSpPr txBox="1"/>
          <p:nvPr/>
        </p:nvSpPr>
        <p:spPr>
          <a:xfrm>
            <a:off x="5220072" y="203330"/>
            <a:ext cx="3256279" cy="923330"/>
          </a:xfrm>
          <a:prstGeom prst="rect">
            <a:avLst/>
          </a:prstGeom>
          <a:noFill/>
        </p:spPr>
        <p:txBody>
          <a:bodyPr wrap="square" rtlCol="0">
            <a:spAutoFit/>
          </a:bodyPr>
          <a:lstStyle/>
          <a:p>
            <a:r>
              <a:rPr lang="en-GB" dirty="0" smtClean="0"/>
              <a:t>Evolving in a random subset of selective environments drawn from a more general class</a:t>
            </a:r>
            <a:endParaRPr lang="en-GB" dirty="0"/>
          </a:p>
        </p:txBody>
      </p:sp>
      <p:sp>
        <p:nvSpPr>
          <p:cNvPr id="6" name="Rectangle 5"/>
          <p:cNvSpPr/>
          <p:nvPr/>
        </p:nvSpPr>
        <p:spPr>
          <a:xfrm>
            <a:off x="251520" y="1082726"/>
            <a:ext cx="1845633" cy="400110"/>
          </a:xfrm>
          <a:prstGeom prst="rect">
            <a:avLst/>
          </a:prstGeom>
        </p:spPr>
        <p:txBody>
          <a:bodyPr wrap="none">
            <a:spAutoFit/>
          </a:bodyPr>
          <a:lstStyle/>
          <a:p>
            <a:r>
              <a:rPr lang="en-GB" sz="2000" b="1" dirty="0"/>
              <a:t>Kostas </a:t>
            </a:r>
            <a:r>
              <a:rPr lang="en-GB" sz="2000" b="1" dirty="0" err="1"/>
              <a:t>Kouvaris</a:t>
            </a:r>
            <a:endParaRPr lang="en-GB" sz="2000" b="1" dirty="0"/>
          </a:p>
        </p:txBody>
      </p:sp>
      <p:sp>
        <p:nvSpPr>
          <p:cNvPr id="9" name="TextBox 8"/>
          <p:cNvSpPr txBox="1"/>
          <p:nvPr/>
        </p:nvSpPr>
        <p:spPr>
          <a:xfrm>
            <a:off x="235139" y="2564904"/>
            <a:ext cx="1384533" cy="1754326"/>
          </a:xfrm>
          <a:prstGeom prst="rect">
            <a:avLst/>
          </a:prstGeom>
          <a:noFill/>
        </p:spPr>
        <p:txBody>
          <a:bodyPr wrap="square" rtlCol="0">
            <a:spAutoFit/>
          </a:bodyPr>
          <a:lstStyle/>
          <a:p>
            <a:r>
              <a:rPr lang="en-GB" dirty="0" smtClean="0"/>
              <a:t>Distance between true class and set produced by the network</a:t>
            </a:r>
            <a:endParaRPr lang="en-GB" dirty="0"/>
          </a:p>
        </p:txBody>
      </p:sp>
    </p:spTree>
    <p:extLst>
      <p:ext uri="{BB962C8B-B14F-4D97-AF65-F5344CB8AC3E}">
        <p14:creationId xmlns:p14="http://schemas.microsoft.com/office/powerpoint/2010/main" val="52560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
        <p:nvSpPr>
          <p:cNvPr id="4" name="Slide Number Placeholder 3"/>
          <p:cNvSpPr>
            <a:spLocks noGrp="1"/>
          </p:cNvSpPr>
          <p:nvPr>
            <p:ph type="sldNum" sz="quarter" idx="12"/>
          </p:nvPr>
        </p:nvSpPr>
        <p:spPr/>
        <p:txBody>
          <a:bodyPr/>
          <a:lstStyle/>
          <a:p>
            <a:fld id="{15F47B36-2F3A-469E-8604-285B2B795295}" type="slidenum">
              <a:rPr lang="en-GB" smtClean="0"/>
              <a:pPr/>
              <a:t>39</a:t>
            </a:fld>
            <a:endParaRPr lang="en-GB"/>
          </a:p>
        </p:txBody>
      </p:sp>
      <p:pic>
        <p:nvPicPr>
          <p:cNvPr id="5" name="Picture 4"/>
          <p:cNvPicPr>
            <a:picLocks noChangeAspect="1"/>
          </p:cNvPicPr>
          <p:nvPr/>
        </p:nvPicPr>
        <p:blipFill rotWithShape="1">
          <a:blip r:embed="rId2"/>
          <a:srcRect l="32431" t="20230" r="28732" b="13980"/>
          <a:stretch/>
        </p:blipFill>
        <p:spPr>
          <a:xfrm>
            <a:off x="1082842" y="-168443"/>
            <a:ext cx="7281086" cy="6934367"/>
          </a:xfrm>
          <a:prstGeom prst="rect">
            <a:avLst/>
          </a:prstGeom>
        </p:spPr>
      </p:pic>
    </p:spTree>
    <p:extLst>
      <p:ext uri="{BB962C8B-B14F-4D97-AF65-F5344CB8AC3E}">
        <p14:creationId xmlns:p14="http://schemas.microsoft.com/office/powerpoint/2010/main" val="23379174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476672"/>
            <a:ext cx="8496300" cy="649288"/>
          </a:xfrm>
        </p:spPr>
        <p:txBody>
          <a:bodyPr/>
          <a:lstStyle/>
          <a:p>
            <a:r>
              <a:rPr lang="en-GB" dirty="0" smtClean="0"/>
              <a:t>Phenotypic distributions and Evolvability</a:t>
            </a:r>
            <a:endParaRPr lang="en-GB" dirty="0"/>
          </a:p>
        </p:txBody>
      </p:sp>
      <p:sp>
        <p:nvSpPr>
          <p:cNvPr id="3" name="Content Placeholder 2"/>
          <p:cNvSpPr>
            <a:spLocks noGrp="1"/>
          </p:cNvSpPr>
          <p:nvPr>
            <p:ph idx="1"/>
          </p:nvPr>
        </p:nvSpPr>
        <p:spPr>
          <a:xfrm>
            <a:off x="310971" y="1279292"/>
            <a:ext cx="8496300" cy="4114800"/>
          </a:xfrm>
        </p:spPr>
        <p:txBody>
          <a:bodyPr/>
          <a:lstStyle/>
          <a:p>
            <a:pPr>
              <a:spcAft>
                <a:spcPts val="600"/>
              </a:spcAft>
            </a:pPr>
            <a:r>
              <a:rPr lang="en-GB" sz="2500" dirty="0"/>
              <a:t>T</a:t>
            </a:r>
            <a:r>
              <a:rPr lang="en-GB" sz="2500" dirty="0" smtClean="0"/>
              <a:t>he path </a:t>
            </a:r>
            <a:r>
              <a:rPr lang="en-GB" sz="2500" dirty="0"/>
              <a:t>of </a:t>
            </a:r>
            <a:r>
              <a:rPr lang="en-GB" sz="2500" dirty="0" smtClean="0"/>
              <a:t>evolutionary trajectories and the possibility of biological adaptation is </a:t>
            </a:r>
            <a:r>
              <a:rPr lang="en-GB" sz="2500" dirty="0"/>
              <a:t>strongly affected </a:t>
            </a:r>
            <a:r>
              <a:rPr lang="en-GB" sz="2500" dirty="0" smtClean="0"/>
              <a:t>by developmental </a:t>
            </a:r>
            <a:r>
              <a:rPr lang="en-GB" sz="2500" dirty="0"/>
              <a:t>biases and constraints </a:t>
            </a:r>
            <a:r>
              <a:rPr lang="en-GB" sz="2500" dirty="0" smtClean="0"/>
              <a:t>accumulated </a:t>
            </a:r>
            <a:r>
              <a:rPr lang="en-GB" sz="2500" dirty="0"/>
              <a:t>over the evolutionary </a:t>
            </a:r>
            <a:r>
              <a:rPr lang="en-GB" sz="2500" dirty="0" smtClean="0"/>
              <a:t>past</a:t>
            </a:r>
          </a:p>
          <a:p>
            <a:pPr>
              <a:spcAft>
                <a:spcPts val="600"/>
              </a:spcAft>
            </a:pPr>
            <a:r>
              <a:rPr lang="en-GB" sz="2500" dirty="0" smtClean="0"/>
              <a:t>One phenotypic distribution may afford adaptation in some environment where another does not - and phenotypic distributions are controlled by the details of developmental processes which are themselves evolved</a:t>
            </a:r>
          </a:p>
          <a:p>
            <a:pPr>
              <a:spcAft>
                <a:spcPts val="600"/>
              </a:spcAft>
            </a:pPr>
            <a:r>
              <a:rPr lang="en-GB" sz="2500" dirty="0" smtClean="0"/>
              <a:t>Thus past evolution could </a:t>
            </a:r>
            <a:r>
              <a:rPr lang="en-GB" sz="2500" dirty="0"/>
              <a:t>adapt the distribution of phenotypes explored by </a:t>
            </a:r>
            <a:r>
              <a:rPr lang="en-GB" sz="2500" dirty="0" smtClean="0"/>
              <a:t>future natural </a:t>
            </a:r>
            <a:r>
              <a:rPr lang="en-GB" sz="2500" dirty="0"/>
              <a:t>selection to </a:t>
            </a:r>
            <a:r>
              <a:rPr lang="en-GB" sz="2500" dirty="0" smtClean="0"/>
              <a:t>generate more promising </a:t>
            </a:r>
            <a:r>
              <a:rPr lang="en-GB" sz="2500" dirty="0"/>
              <a:t>variations and avoid less useful </a:t>
            </a:r>
            <a:r>
              <a:rPr lang="en-GB" sz="2500" dirty="0" smtClean="0"/>
              <a:t>ones – </a:t>
            </a:r>
            <a:r>
              <a:rPr lang="en-GB" sz="2500" i="1" dirty="0" smtClean="0"/>
              <a:t>predisposed </a:t>
            </a:r>
            <a:r>
              <a:rPr lang="en-GB" sz="2500" dirty="0" smtClean="0"/>
              <a:t>to exhibit effective adaptation</a:t>
            </a:r>
          </a:p>
        </p:txBody>
      </p:sp>
      <p:sp>
        <p:nvSpPr>
          <p:cNvPr id="4" name="Slide Number Placeholder 3"/>
          <p:cNvSpPr>
            <a:spLocks noGrp="1"/>
          </p:cNvSpPr>
          <p:nvPr>
            <p:ph type="sldNum" sz="quarter" idx="12"/>
          </p:nvPr>
        </p:nvSpPr>
        <p:spPr/>
        <p:txBody>
          <a:bodyPr/>
          <a:lstStyle/>
          <a:p>
            <a:fld id="{15F47B36-2F3A-469E-8604-285B2B795295}" type="slidenum">
              <a:rPr lang="en-GB" smtClean="0"/>
              <a:pPr/>
              <a:t>4</a:t>
            </a:fld>
            <a:endParaRPr lang="en-GB"/>
          </a:p>
        </p:txBody>
      </p:sp>
    </p:spTree>
    <p:extLst>
      <p:ext uri="{BB962C8B-B14F-4D97-AF65-F5344CB8AC3E}">
        <p14:creationId xmlns:p14="http://schemas.microsoft.com/office/powerpoint/2010/main" val="33884322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4"/>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1331640" y="1243010"/>
            <a:ext cx="6120680" cy="4922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15F47B36-2F3A-469E-8604-285B2B795295}" type="slidenum">
              <a:rPr lang="en-GB" smtClean="0"/>
              <a:pPr/>
              <a:t>40</a:t>
            </a:fld>
            <a:endParaRPr lang="en-GB"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640" y="1238698"/>
            <a:ext cx="6120680" cy="4926606"/>
          </a:xfrm>
          <a:prstGeom prst="rect">
            <a:avLst/>
          </a:prstGeom>
        </p:spPr>
      </p:pic>
      <p:sp>
        <p:nvSpPr>
          <p:cNvPr id="7" name="TextBox 6"/>
          <p:cNvSpPr txBox="1"/>
          <p:nvPr/>
        </p:nvSpPr>
        <p:spPr>
          <a:xfrm>
            <a:off x="5220072" y="203330"/>
            <a:ext cx="3256279" cy="923330"/>
          </a:xfrm>
          <a:prstGeom prst="rect">
            <a:avLst/>
          </a:prstGeom>
          <a:noFill/>
        </p:spPr>
        <p:txBody>
          <a:bodyPr wrap="square" rtlCol="0">
            <a:spAutoFit/>
          </a:bodyPr>
          <a:lstStyle/>
          <a:p>
            <a:r>
              <a:rPr lang="en-GB" dirty="0" smtClean="0"/>
              <a:t>Evolving in a random subset of selective environments drawn from a more general class</a:t>
            </a:r>
            <a:endParaRPr lang="en-GB" dirty="0"/>
          </a:p>
        </p:txBody>
      </p:sp>
      <p:sp>
        <p:nvSpPr>
          <p:cNvPr id="8" name="TextBox 7"/>
          <p:cNvSpPr txBox="1"/>
          <p:nvPr/>
        </p:nvSpPr>
        <p:spPr>
          <a:xfrm>
            <a:off x="6588224" y="4919457"/>
            <a:ext cx="2448272" cy="923330"/>
          </a:xfrm>
          <a:prstGeom prst="rect">
            <a:avLst/>
          </a:prstGeom>
          <a:noFill/>
        </p:spPr>
        <p:txBody>
          <a:bodyPr wrap="square" rtlCol="0">
            <a:spAutoFit/>
          </a:bodyPr>
          <a:lstStyle/>
          <a:p>
            <a:r>
              <a:rPr lang="en-GB" dirty="0" smtClean="0"/>
              <a:t>Fit to previously seen environments is slightly compromised</a:t>
            </a:r>
            <a:endParaRPr lang="en-GB" dirty="0"/>
          </a:p>
        </p:txBody>
      </p:sp>
      <p:sp>
        <p:nvSpPr>
          <p:cNvPr id="9" name="TextBox 8"/>
          <p:cNvSpPr txBox="1"/>
          <p:nvPr/>
        </p:nvSpPr>
        <p:spPr>
          <a:xfrm>
            <a:off x="6445761" y="1219798"/>
            <a:ext cx="2308241" cy="646331"/>
          </a:xfrm>
          <a:prstGeom prst="rect">
            <a:avLst/>
          </a:prstGeom>
          <a:noFill/>
        </p:spPr>
        <p:txBody>
          <a:bodyPr wrap="square" rtlCol="0">
            <a:spAutoFit/>
          </a:bodyPr>
          <a:lstStyle/>
          <a:p>
            <a:r>
              <a:rPr lang="en-GB" smtClean="0"/>
              <a:t>Add selective </a:t>
            </a:r>
            <a:r>
              <a:rPr lang="en-GB" dirty="0" smtClean="0"/>
              <a:t>pressure for sparse networks</a:t>
            </a:r>
            <a:endParaRPr lang="en-GB" dirty="0"/>
          </a:p>
        </p:txBody>
      </p:sp>
      <p:sp>
        <p:nvSpPr>
          <p:cNvPr id="10" name="TextBox 9"/>
          <p:cNvSpPr txBox="1"/>
          <p:nvPr/>
        </p:nvSpPr>
        <p:spPr>
          <a:xfrm>
            <a:off x="6300192" y="3429000"/>
            <a:ext cx="2308241" cy="923330"/>
          </a:xfrm>
          <a:prstGeom prst="rect">
            <a:avLst/>
          </a:prstGeom>
          <a:noFill/>
        </p:spPr>
        <p:txBody>
          <a:bodyPr wrap="square" rtlCol="0">
            <a:spAutoFit/>
          </a:bodyPr>
          <a:lstStyle/>
          <a:p>
            <a:r>
              <a:rPr lang="en-GB" dirty="0" smtClean="0"/>
              <a:t>Ability to cope with unseen environments improves dramatically</a:t>
            </a:r>
            <a:endParaRPr lang="en-GB" dirty="0"/>
          </a:p>
        </p:txBody>
      </p:sp>
      <p:cxnSp>
        <p:nvCxnSpPr>
          <p:cNvPr id="12" name="Straight Arrow Connector 11"/>
          <p:cNvCxnSpPr/>
          <p:nvPr/>
        </p:nvCxnSpPr>
        <p:spPr bwMode="auto">
          <a:xfrm flipH="1">
            <a:off x="5004048" y="4077072"/>
            <a:ext cx="1296144" cy="360040"/>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p:cNvCxnSpPr/>
          <p:nvPr/>
        </p:nvCxnSpPr>
        <p:spPr bwMode="auto">
          <a:xfrm flipH="1">
            <a:off x="6372200" y="5085184"/>
            <a:ext cx="288032" cy="0"/>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Rectangle 13"/>
          <p:cNvSpPr/>
          <p:nvPr/>
        </p:nvSpPr>
        <p:spPr>
          <a:xfrm>
            <a:off x="251520" y="1082726"/>
            <a:ext cx="1845633" cy="400110"/>
          </a:xfrm>
          <a:prstGeom prst="rect">
            <a:avLst/>
          </a:prstGeom>
        </p:spPr>
        <p:txBody>
          <a:bodyPr wrap="none">
            <a:spAutoFit/>
          </a:bodyPr>
          <a:lstStyle/>
          <a:p>
            <a:r>
              <a:rPr lang="en-GB" sz="2000" b="1" dirty="0"/>
              <a:t>Kostas </a:t>
            </a:r>
            <a:r>
              <a:rPr lang="en-GB" sz="2000" b="1" dirty="0" err="1"/>
              <a:t>Kouvaris</a:t>
            </a:r>
            <a:endParaRPr lang="en-GB" sz="2000" b="1" dirty="0"/>
          </a:p>
        </p:txBody>
      </p:sp>
      <p:sp>
        <p:nvSpPr>
          <p:cNvPr id="15" name="TextBox 14"/>
          <p:cNvSpPr txBox="1"/>
          <p:nvPr/>
        </p:nvSpPr>
        <p:spPr>
          <a:xfrm>
            <a:off x="235139" y="2564904"/>
            <a:ext cx="1384533" cy="1754326"/>
          </a:xfrm>
          <a:prstGeom prst="rect">
            <a:avLst/>
          </a:prstGeom>
          <a:noFill/>
        </p:spPr>
        <p:txBody>
          <a:bodyPr wrap="square" rtlCol="0">
            <a:spAutoFit/>
          </a:bodyPr>
          <a:lstStyle/>
          <a:p>
            <a:r>
              <a:rPr lang="en-GB" dirty="0" smtClean="0"/>
              <a:t>Distance between true class and set produced by the network</a:t>
            </a:r>
            <a:endParaRPr lang="en-GB" dirty="0"/>
          </a:p>
        </p:txBody>
      </p:sp>
      <p:sp>
        <p:nvSpPr>
          <p:cNvPr id="17" name="Title 1"/>
          <p:cNvSpPr txBox="1">
            <a:spLocks/>
          </p:cNvSpPr>
          <p:nvPr/>
        </p:nvSpPr>
        <p:spPr bwMode="auto">
          <a:xfrm>
            <a:off x="899592" y="116632"/>
            <a:ext cx="3816424" cy="778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3500">
                <a:solidFill>
                  <a:schemeClr val="tx2"/>
                </a:solidFill>
                <a:latin typeface="+mj-lt"/>
                <a:ea typeface="+mj-ea"/>
                <a:cs typeface="+mj-cs"/>
              </a:defRPr>
            </a:lvl1pPr>
            <a:lvl2pPr algn="l" rtl="0" eaLnBrk="1" fontAlgn="base" hangingPunct="1">
              <a:spcBef>
                <a:spcPct val="0"/>
              </a:spcBef>
              <a:spcAft>
                <a:spcPct val="0"/>
              </a:spcAft>
              <a:defRPr sz="3500">
                <a:solidFill>
                  <a:schemeClr val="tx2"/>
                </a:solidFill>
                <a:latin typeface="Georgia" pitchFamily="16" charset="0"/>
                <a:ea typeface="ＭＳ Ｐゴシック" pitchFamily="16" charset="-128"/>
              </a:defRPr>
            </a:lvl2pPr>
            <a:lvl3pPr algn="l" rtl="0" eaLnBrk="1" fontAlgn="base" hangingPunct="1">
              <a:spcBef>
                <a:spcPct val="0"/>
              </a:spcBef>
              <a:spcAft>
                <a:spcPct val="0"/>
              </a:spcAft>
              <a:defRPr sz="3500">
                <a:solidFill>
                  <a:schemeClr val="tx2"/>
                </a:solidFill>
                <a:latin typeface="Georgia" pitchFamily="16" charset="0"/>
                <a:ea typeface="ＭＳ Ｐゴシック" pitchFamily="16" charset="-128"/>
              </a:defRPr>
            </a:lvl3pPr>
            <a:lvl4pPr algn="l" rtl="0" eaLnBrk="1" fontAlgn="base" hangingPunct="1">
              <a:spcBef>
                <a:spcPct val="0"/>
              </a:spcBef>
              <a:spcAft>
                <a:spcPct val="0"/>
              </a:spcAft>
              <a:defRPr sz="3500">
                <a:solidFill>
                  <a:schemeClr val="tx2"/>
                </a:solidFill>
                <a:latin typeface="Georgia" pitchFamily="16" charset="0"/>
                <a:ea typeface="ＭＳ Ｐゴシック" pitchFamily="16" charset="-128"/>
              </a:defRPr>
            </a:lvl4pPr>
            <a:lvl5pPr algn="l" rtl="0" eaLnBrk="1" fontAlgn="base" hangingPunct="1">
              <a:spcBef>
                <a:spcPct val="0"/>
              </a:spcBef>
              <a:spcAft>
                <a:spcPct val="0"/>
              </a:spcAft>
              <a:defRPr sz="3500">
                <a:solidFill>
                  <a:schemeClr val="tx2"/>
                </a:solidFill>
                <a:latin typeface="Georgia" pitchFamily="16" charset="0"/>
                <a:ea typeface="ＭＳ Ｐゴシック" pitchFamily="16" charset="-128"/>
              </a:defRPr>
            </a:lvl5pPr>
            <a:lvl6pPr marL="457200" algn="l" rtl="0" eaLnBrk="1" fontAlgn="base" hangingPunct="1">
              <a:spcBef>
                <a:spcPct val="0"/>
              </a:spcBef>
              <a:spcAft>
                <a:spcPct val="0"/>
              </a:spcAft>
              <a:defRPr sz="3500">
                <a:solidFill>
                  <a:schemeClr val="tx2"/>
                </a:solidFill>
                <a:latin typeface="Georgia" pitchFamily="16" charset="0"/>
                <a:ea typeface="ＭＳ Ｐゴシック" pitchFamily="16" charset="-128"/>
              </a:defRPr>
            </a:lvl6pPr>
            <a:lvl7pPr marL="914400" algn="l" rtl="0" eaLnBrk="1" fontAlgn="base" hangingPunct="1">
              <a:spcBef>
                <a:spcPct val="0"/>
              </a:spcBef>
              <a:spcAft>
                <a:spcPct val="0"/>
              </a:spcAft>
              <a:defRPr sz="3500">
                <a:solidFill>
                  <a:schemeClr val="tx2"/>
                </a:solidFill>
                <a:latin typeface="Georgia" pitchFamily="16" charset="0"/>
                <a:ea typeface="ＭＳ Ｐゴシック" pitchFamily="16" charset="-128"/>
              </a:defRPr>
            </a:lvl7pPr>
            <a:lvl8pPr marL="1371600" algn="l" rtl="0" eaLnBrk="1" fontAlgn="base" hangingPunct="1">
              <a:spcBef>
                <a:spcPct val="0"/>
              </a:spcBef>
              <a:spcAft>
                <a:spcPct val="0"/>
              </a:spcAft>
              <a:defRPr sz="3500">
                <a:solidFill>
                  <a:schemeClr val="tx2"/>
                </a:solidFill>
                <a:latin typeface="Georgia" pitchFamily="16" charset="0"/>
                <a:ea typeface="ＭＳ Ｐゴシック" pitchFamily="16" charset="-128"/>
              </a:defRPr>
            </a:lvl8pPr>
            <a:lvl9pPr marL="1828800" algn="l" rtl="0" eaLnBrk="1" fontAlgn="base" hangingPunct="1">
              <a:spcBef>
                <a:spcPct val="0"/>
              </a:spcBef>
              <a:spcAft>
                <a:spcPct val="0"/>
              </a:spcAft>
              <a:defRPr sz="3500">
                <a:solidFill>
                  <a:schemeClr val="tx2"/>
                </a:solidFill>
                <a:latin typeface="Georgia" pitchFamily="16" charset="0"/>
                <a:ea typeface="ＭＳ Ｐゴシック" pitchFamily="16" charset="-128"/>
              </a:defRPr>
            </a:lvl9pPr>
          </a:lstStyle>
          <a:p>
            <a:r>
              <a:rPr lang="en-GB" sz="3200" kern="0" dirty="0" smtClean="0"/>
              <a:t>Improving fit to novel environments</a:t>
            </a:r>
            <a:endParaRPr lang="en-GB" sz="3200" kern="0" dirty="0"/>
          </a:p>
        </p:txBody>
      </p:sp>
    </p:spTree>
    <p:extLst>
      <p:ext uri="{BB962C8B-B14F-4D97-AF65-F5344CB8AC3E}">
        <p14:creationId xmlns:p14="http://schemas.microsoft.com/office/powerpoint/2010/main" val="248316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9"/>
                                        </p:tgtEl>
                                        <p:attrNameLst>
                                          <p:attrName>r</p:attrName>
                                        </p:attrNameLst>
                                      </p:cBhvr>
                                    </p:animRot>
                                    <p:animRot by="-240000">
                                      <p:cBhvr>
                                        <p:cTn id="7" dur="200" fill="hold">
                                          <p:stCondLst>
                                            <p:cond delay="200"/>
                                          </p:stCondLst>
                                        </p:cTn>
                                        <p:tgtEl>
                                          <p:spTgt spid="9"/>
                                        </p:tgtEl>
                                        <p:attrNameLst>
                                          <p:attrName>r</p:attrName>
                                        </p:attrNameLst>
                                      </p:cBhvr>
                                    </p:animRot>
                                    <p:animRot by="240000">
                                      <p:cBhvr>
                                        <p:cTn id="8" dur="200" fill="hold">
                                          <p:stCondLst>
                                            <p:cond delay="400"/>
                                          </p:stCondLst>
                                        </p:cTn>
                                        <p:tgtEl>
                                          <p:spTgt spid="9"/>
                                        </p:tgtEl>
                                        <p:attrNameLst>
                                          <p:attrName>r</p:attrName>
                                        </p:attrNameLst>
                                      </p:cBhvr>
                                    </p:animRot>
                                    <p:animRot by="-240000">
                                      <p:cBhvr>
                                        <p:cTn id="9" dur="200" fill="hold">
                                          <p:stCondLst>
                                            <p:cond delay="600"/>
                                          </p:stCondLst>
                                        </p:cTn>
                                        <p:tgtEl>
                                          <p:spTgt spid="9"/>
                                        </p:tgtEl>
                                        <p:attrNameLst>
                                          <p:attrName>r</p:attrName>
                                        </p:attrNameLst>
                                      </p:cBhvr>
                                    </p:animRot>
                                    <p:animRot by="120000">
                                      <p:cBhvr>
                                        <p:cTn id="10" dur="200" fill="hold">
                                          <p:stCondLst>
                                            <p:cond delay="800"/>
                                          </p:stCondLst>
                                        </p:cTn>
                                        <p:tgtEl>
                                          <p:spTgt spid="9"/>
                                        </p:tgtEl>
                                        <p:attrNameLst>
                                          <p:attrName>r</p:attrName>
                                        </p:attrNameLst>
                                      </p:cBhvr>
                                    </p:animRo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423069"/>
            <a:ext cx="8496300" cy="649288"/>
          </a:xfrm>
        </p:spPr>
        <p:txBody>
          <a:bodyPr/>
          <a:lstStyle/>
          <a:p>
            <a:r>
              <a:rPr lang="en-GB" dirty="0" smtClean="0"/>
              <a:t>Conclusions part 2 (of 3)</a:t>
            </a:r>
            <a:endParaRPr lang="en-GB" dirty="0"/>
          </a:p>
        </p:txBody>
      </p:sp>
      <p:sp>
        <p:nvSpPr>
          <p:cNvPr id="3" name="Content Placeholder 2"/>
          <p:cNvSpPr>
            <a:spLocks noGrp="1"/>
          </p:cNvSpPr>
          <p:nvPr>
            <p:ph idx="1"/>
          </p:nvPr>
        </p:nvSpPr>
        <p:spPr>
          <a:xfrm>
            <a:off x="323850" y="1265909"/>
            <a:ext cx="8496300" cy="4114800"/>
          </a:xfrm>
        </p:spPr>
        <p:txBody>
          <a:bodyPr/>
          <a:lstStyle/>
          <a:p>
            <a:r>
              <a:rPr lang="en-GB" dirty="0" smtClean="0"/>
              <a:t>Natural selection, like any basic learning system, has a tendency to over-fit – to memorise good phenotypes in a way that doesn’t generalise well. Selection in variable environments may result in flexibility w/o generalisation.</a:t>
            </a:r>
          </a:p>
          <a:p>
            <a:r>
              <a:rPr lang="en-GB" dirty="0" smtClean="0"/>
              <a:t>The conditions that alleviate overfitting in machine learning are predictive of conditions that alleviate this condition in evolutionary systems.</a:t>
            </a:r>
          </a:p>
          <a:p>
            <a:r>
              <a:rPr lang="en-GB" dirty="0" smtClean="0"/>
              <a:t>E.g. if connections are costly, natural selection evolves ‘models of’ fit phenotypes that represent key structural regularities (only) and thereby can produce other novel phenotypes that (are </a:t>
            </a:r>
            <a:r>
              <a:rPr lang="en-GB" dirty="0"/>
              <a:t>superficially very different from anything seen </a:t>
            </a:r>
            <a:r>
              <a:rPr lang="en-GB" dirty="0" smtClean="0"/>
              <a:t>before, but) share these structural properties. </a:t>
            </a:r>
            <a:r>
              <a:rPr lang="en-GB" dirty="0" err="1" smtClean="0"/>
              <a:t>i.e</a:t>
            </a:r>
            <a:r>
              <a:rPr lang="en-GB" dirty="0" smtClean="0"/>
              <a:t> re-use past experience in a generative manner</a:t>
            </a:r>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41</a:t>
            </a:fld>
            <a:endParaRPr lang="en-GB"/>
          </a:p>
        </p:txBody>
      </p:sp>
    </p:spTree>
    <p:extLst>
      <p:ext uri="{BB962C8B-B14F-4D97-AF65-F5344CB8AC3E}">
        <p14:creationId xmlns:p14="http://schemas.microsoft.com/office/powerpoint/2010/main" val="14713402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715260"/>
            <a:ext cx="8496300" cy="649288"/>
          </a:xfrm>
        </p:spPr>
        <p:txBody>
          <a:bodyPr/>
          <a:lstStyle/>
          <a:p>
            <a:r>
              <a:rPr lang="en-GB" dirty="0" smtClean="0"/>
              <a:t>3. </a:t>
            </a:r>
            <a:r>
              <a:rPr lang="en-GB" sz="3200" dirty="0" smtClean="0"/>
              <a:t>From generalised variability to evolvability</a:t>
            </a:r>
            <a:endParaRPr lang="en-GB" sz="3200" dirty="0"/>
          </a:p>
        </p:txBody>
      </p:sp>
      <p:sp>
        <p:nvSpPr>
          <p:cNvPr id="3" name="Content Placeholder 2"/>
          <p:cNvSpPr>
            <a:spLocks noGrp="1"/>
          </p:cNvSpPr>
          <p:nvPr>
            <p:ph idx="1"/>
          </p:nvPr>
        </p:nvSpPr>
        <p:spPr/>
        <p:txBody>
          <a:bodyPr/>
          <a:lstStyle/>
          <a:p>
            <a:r>
              <a:rPr lang="en-GB" dirty="0" smtClean="0"/>
              <a:t>If an evolved GRN can be predisposed to produce novel combinations of features …</a:t>
            </a:r>
          </a:p>
          <a:p>
            <a:r>
              <a:rPr lang="en-GB" dirty="0" smtClean="0"/>
              <a:t>Are there conditions where that ability will bias evolutionary trajectories in useful ways – to facilitate adaptation?</a:t>
            </a:r>
          </a:p>
          <a:p>
            <a:r>
              <a:rPr lang="en-GB" dirty="0" smtClean="0"/>
              <a:t>Wagner already showed it can evolve same phenotypes faster – likewise Uri </a:t>
            </a:r>
            <a:r>
              <a:rPr lang="en-GB" dirty="0" err="1" smtClean="0"/>
              <a:t>Alon</a:t>
            </a:r>
            <a:r>
              <a:rPr lang="en-GB" dirty="0" smtClean="0"/>
              <a:t>. And </a:t>
            </a:r>
            <a:r>
              <a:rPr lang="en-GB" dirty="0" err="1" smtClean="0"/>
              <a:t>Alon</a:t>
            </a:r>
            <a:r>
              <a:rPr lang="en-GB" dirty="0" smtClean="0"/>
              <a:t> showed some generalisation…so can that generalisation enable evolution of new fitter phenotypes? (not just quicker but better)</a:t>
            </a:r>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42</a:t>
            </a:fld>
            <a:endParaRPr lang="en-GB"/>
          </a:p>
        </p:txBody>
      </p:sp>
      <p:sp>
        <p:nvSpPr>
          <p:cNvPr id="5" name="Rectangle 4"/>
          <p:cNvSpPr/>
          <p:nvPr/>
        </p:nvSpPr>
        <p:spPr>
          <a:xfrm>
            <a:off x="6136845" y="192040"/>
            <a:ext cx="2723823" cy="523220"/>
          </a:xfrm>
          <a:prstGeom prst="rect">
            <a:avLst/>
          </a:prstGeom>
        </p:spPr>
        <p:txBody>
          <a:bodyPr wrap="none">
            <a:spAutoFit/>
          </a:bodyPr>
          <a:lstStyle/>
          <a:p>
            <a:pPr marL="0" indent="0" algn="r">
              <a:buNone/>
            </a:pPr>
            <a:r>
              <a:rPr lang="en-GB" sz="2800" dirty="0" err="1" smtClean="0">
                <a:solidFill>
                  <a:srgbClr val="C00000"/>
                </a:solidFill>
                <a:latin typeface="Aharoni" panose="02010803020104030203" pitchFamily="2" charset="-79"/>
                <a:cs typeface="Aharoni" panose="02010803020104030203" pitchFamily="2" charset="-79"/>
              </a:rPr>
              <a:t>Loizos</a:t>
            </a:r>
            <a:r>
              <a:rPr lang="en-GB" sz="2800" dirty="0" smtClean="0">
                <a:solidFill>
                  <a:srgbClr val="C00000"/>
                </a:solidFill>
                <a:latin typeface="Aharoni" panose="02010803020104030203" pitchFamily="2" charset="-79"/>
                <a:cs typeface="Aharoni" panose="02010803020104030203" pitchFamily="2" charset="-79"/>
              </a:rPr>
              <a:t> Kounios</a:t>
            </a:r>
            <a:endParaRPr lang="en-GB" sz="2800" dirty="0">
              <a:solidFill>
                <a:srgbClr val="C00000"/>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85172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5"/>
                                        </p:tgtEl>
                                        <p:attrNameLst>
                                          <p:attrName>ppt_x</p:attrName>
                                          <p:attrName>ppt_y</p:attrName>
                                        </p:attrNameLst>
                                      </p:cBhvr>
                                    </p:animMotion>
                                    <p:animRot by="1500000">
                                      <p:cBhvr>
                                        <p:cTn id="7" dur="125" fill="hold">
                                          <p:stCondLst>
                                            <p:cond delay="0"/>
                                          </p:stCondLst>
                                        </p:cTn>
                                        <p:tgtEl>
                                          <p:spTgt spid="5"/>
                                        </p:tgtEl>
                                        <p:attrNameLst>
                                          <p:attrName>r</p:attrName>
                                        </p:attrNameLst>
                                      </p:cBhvr>
                                    </p:animRot>
                                    <p:animRot by="-1500000">
                                      <p:cBhvr>
                                        <p:cTn id="8" dur="125" fill="hold">
                                          <p:stCondLst>
                                            <p:cond delay="125"/>
                                          </p:stCondLst>
                                        </p:cTn>
                                        <p:tgtEl>
                                          <p:spTgt spid="5"/>
                                        </p:tgtEl>
                                        <p:attrNameLst>
                                          <p:attrName>r</p:attrName>
                                        </p:attrNameLst>
                                      </p:cBhvr>
                                    </p:animRot>
                                    <p:animRot by="-1500000">
                                      <p:cBhvr>
                                        <p:cTn id="9" dur="125" fill="hold">
                                          <p:stCondLst>
                                            <p:cond delay="250"/>
                                          </p:stCondLst>
                                        </p:cTn>
                                        <p:tgtEl>
                                          <p:spTgt spid="5"/>
                                        </p:tgtEl>
                                        <p:attrNameLst>
                                          <p:attrName>r</p:attrName>
                                        </p:attrNameLst>
                                      </p:cBhvr>
                                    </p:animRot>
                                    <p:animRot by="1500000">
                                      <p:cBhvr>
                                        <p:cTn id="10" dur="125" fill="hold">
                                          <p:stCondLst>
                                            <p:cond delay="375"/>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315622"/>
            <a:ext cx="8496300" cy="649288"/>
          </a:xfrm>
        </p:spPr>
        <p:txBody>
          <a:bodyPr/>
          <a:lstStyle/>
          <a:p>
            <a:endParaRPr lang="en-GB"/>
          </a:p>
        </p:txBody>
      </p:sp>
      <p:sp>
        <p:nvSpPr>
          <p:cNvPr id="3" name="Content Placeholder 2"/>
          <p:cNvSpPr>
            <a:spLocks noGrp="1"/>
          </p:cNvSpPr>
          <p:nvPr>
            <p:ph idx="1"/>
          </p:nvPr>
        </p:nvSpPr>
        <p:spPr>
          <a:xfrm>
            <a:off x="323850" y="1107785"/>
            <a:ext cx="8496300" cy="4114800"/>
          </a:xfrm>
        </p:spPr>
        <p:txBody>
          <a:bodyPr/>
          <a:lstStyle/>
          <a:p>
            <a:r>
              <a:rPr lang="en-GB" dirty="0"/>
              <a:t>In a multi-peaked fitness landscape, if a G–P map changes the regions of phenotype space that are explored, this may change the fitness peak that natural selection finds in the long term. </a:t>
            </a:r>
            <a:endParaRPr lang="en-GB" dirty="0" smtClean="0"/>
          </a:p>
          <a:p>
            <a:r>
              <a:rPr lang="en-GB" dirty="0" smtClean="0"/>
              <a:t>evolution </a:t>
            </a:r>
            <a:r>
              <a:rPr lang="en-GB" dirty="0"/>
              <a:t>over a fixed set of possible mutations given one G-P map quickly exhausts the production of beneficial variations and becomes trapped at a local optimum in the adaptive </a:t>
            </a:r>
            <a:r>
              <a:rPr lang="en-GB" dirty="0" smtClean="0"/>
              <a:t>landscape</a:t>
            </a:r>
          </a:p>
          <a:p>
            <a:r>
              <a:rPr lang="en-GB" dirty="0" smtClean="0"/>
              <a:t>Nonetheless </a:t>
            </a:r>
            <a:r>
              <a:rPr lang="en-GB" dirty="0"/>
              <a:t>evolution over the same set of possible mutations with a different G-P map continues to produce adaptive variations that ultimately lead to superior regions of phenotype </a:t>
            </a:r>
            <a:r>
              <a:rPr lang="en-GB" dirty="0" smtClean="0"/>
              <a:t>space</a:t>
            </a:r>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43</a:t>
            </a:fld>
            <a:endParaRPr lang="en-GB"/>
          </a:p>
        </p:txBody>
      </p:sp>
    </p:spTree>
    <p:extLst>
      <p:ext uri="{BB962C8B-B14F-4D97-AF65-F5344CB8AC3E}">
        <p14:creationId xmlns:p14="http://schemas.microsoft.com/office/powerpoint/2010/main" val="35604926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a:xfrm>
            <a:off x="1315524" y="2262609"/>
            <a:ext cx="4667488" cy="2794514"/>
          </a:xfrm>
        </p:spPr>
        <p:txBody>
          <a:bodyPr/>
          <a:lstStyle/>
          <a:p>
            <a:pPr marL="0" indent="0">
              <a:buNone/>
            </a:pPr>
            <a:r>
              <a:rPr lang="en-GB" dirty="0" smtClean="0"/>
              <a:t>‘Target’ phenotype</a:t>
            </a:r>
          </a:p>
          <a:p>
            <a:pPr marL="0" indent="0">
              <a:buNone/>
            </a:pPr>
            <a:endParaRPr lang="en-GB" dirty="0"/>
          </a:p>
          <a:p>
            <a:pPr marL="0" indent="0">
              <a:buNone/>
            </a:pPr>
            <a:r>
              <a:rPr lang="en-GB" dirty="0" smtClean="0"/>
              <a:t>10x10 image = 100 genes</a:t>
            </a:r>
          </a:p>
          <a:p>
            <a:pPr marL="0" indent="0">
              <a:buNone/>
            </a:pPr>
            <a:endParaRPr lang="en-GB" dirty="0"/>
          </a:p>
          <a:p>
            <a:pPr marL="0" indent="0">
              <a:buNone/>
            </a:pPr>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44</a:t>
            </a:fld>
            <a:endParaRPr lang="en-GB"/>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3569" t="6145" r="11834" b="85287"/>
          <a:stretch/>
        </p:blipFill>
        <p:spPr bwMode="auto">
          <a:xfrm>
            <a:off x="4146997" y="1645806"/>
            <a:ext cx="1688683" cy="1769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05307" y="4456090"/>
            <a:ext cx="7315200" cy="1569660"/>
          </a:xfrm>
          <a:prstGeom prst="rect">
            <a:avLst/>
          </a:prstGeom>
          <a:noFill/>
        </p:spPr>
        <p:txBody>
          <a:bodyPr wrap="square" rtlCol="0">
            <a:spAutoFit/>
          </a:bodyPr>
          <a:lstStyle/>
          <a:p>
            <a:r>
              <a:rPr lang="en-GB" sz="2400" dirty="0" smtClean="0">
                <a:latin typeface="Arial Narrow"/>
              </a:rPr>
              <a:t>Lots of sign-epistasis</a:t>
            </a:r>
            <a:r>
              <a:rPr lang="en-GB" sz="2400" dirty="0">
                <a:latin typeface="Arial Narrow"/>
              </a:rPr>
              <a:t> </a:t>
            </a:r>
            <a:r>
              <a:rPr lang="en-GB" sz="2400" dirty="0" smtClean="0">
                <a:latin typeface="Arial Narrow"/>
              </a:rPr>
              <a:t/>
            </a:r>
            <a:br>
              <a:rPr lang="en-GB" sz="2400" dirty="0" smtClean="0">
                <a:latin typeface="Arial Narrow"/>
              </a:rPr>
            </a:br>
            <a:r>
              <a:rPr lang="en-GB" sz="2400" dirty="0" smtClean="0">
                <a:latin typeface="Arial Narrow"/>
              </a:rPr>
              <a:t>→ a fitness landscape with many local optima (where local regions of the phenotype agree with the image).</a:t>
            </a:r>
          </a:p>
          <a:p>
            <a:endParaRPr lang="en-GB" sz="2400" dirty="0"/>
          </a:p>
        </p:txBody>
      </p:sp>
    </p:spTree>
    <p:extLst>
      <p:ext uri="{BB962C8B-B14F-4D97-AF65-F5344CB8AC3E}">
        <p14:creationId xmlns:p14="http://schemas.microsoft.com/office/powerpoint/2010/main" val="38209874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Slide Number Placeholder 3"/>
          <p:cNvSpPr>
            <a:spLocks noGrp="1"/>
          </p:cNvSpPr>
          <p:nvPr>
            <p:ph type="sldNum" sz="quarter" idx="12"/>
          </p:nvPr>
        </p:nvSpPr>
        <p:spPr/>
        <p:txBody>
          <a:bodyPr/>
          <a:lstStyle/>
          <a:p>
            <a:fld id="{15F47B36-2F3A-469E-8604-285B2B795295}" type="slidenum">
              <a:rPr lang="en-GB" smtClean="0"/>
              <a:pPr/>
              <a:t>45</a:t>
            </a:fld>
            <a:endParaRPr lang="en-GB"/>
          </a:p>
        </p:txBody>
      </p:sp>
      <p:pic>
        <p:nvPicPr>
          <p:cNvPr id="5" name="Picture 4"/>
          <p:cNvPicPr>
            <a:picLocks noChangeAspect="1"/>
          </p:cNvPicPr>
          <p:nvPr/>
        </p:nvPicPr>
        <p:blipFill rotWithShape="1">
          <a:blip r:embed="rId2"/>
          <a:srcRect l="21149" t="15625" r="16217" b="6963"/>
          <a:stretch/>
        </p:blipFill>
        <p:spPr>
          <a:xfrm>
            <a:off x="323850" y="1103062"/>
            <a:ext cx="8149390" cy="5662863"/>
          </a:xfrm>
          <a:prstGeom prst="rect">
            <a:avLst/>
          </a:prstGeom>
        </p:spPr>
      </p:pic>
    </p:spTree>
    <p:extLst>
      <p:ext uri="{BB962C8B-B14F-4D97-AF65-F5344CB8AC3E}">
        <p14:creationId xmlns:p14="http://schemas.microsoft.com/office/powerpoint/2010/main" val="6006533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404664"/>
            <a:ext cx="8496300" cy="649288"/>
          </a:xfrm>
        </p:spPr>
        <p:txBody>
          <a:bodyPr/>
          <a:lstStyle/>
          <a:p>
            <a:endParaRPr lang="en-GB" dirty="0"/>
          </a:p>
        </p:txBody>
      </p:sp>
      <p:sp>
        <p:nvSpPr>
          <p:cNvPr id="3" name="Content Placeholder 2"/>
          <p:cNvSpPr>
            <a:spLocks noGrp="1"/>
          </p:cNvSpPr>
          <p:nvPr>
            <p:ph idx="1"/>
          </p:nvPr>
        </p:nvSpPr>
        <p:spPr>
          <a:xfrm>
            <a:off x="179512" y="6093296"/>
            <a:ext cx="8280920" cy="513805"/>
          </a:xfrm>
        </p:spPr>
        <p:txBody>
          <a:bodyPr/>
          <a:lstStyle/>
          <a:p>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46</a:t>
            </a:fld>
            <a:endParaRPr lang="en-GB"/>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357" t="6185" r="79576" b="85247"/>
          <a:stretch/>
        </p:blipFill>
        <p:spPr bwMode="auto">
          <a:xfrm>
            <a:off x="2479905" y="1539364"/>
            <a:ext cx="997392" cy="948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695" t="16461" r="79493" b="59743"/>
          <a:stretch/>
        </p:blipFill>
        <p:spPr bwMode="auto">
          <a:xfrm>
            <a:off x="755577" y="2672348"/>
            <a:ext cx="2064814" cy="2906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bwMode="auto">
          <a:xfrm flipV="1">
            <a:off x="2820391" y="2487526"/>
            <a:ext cx="32218" cy="869466"/>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Box 15"/>
          <p:cNvSpPr txBox="1"/>
          <p:nvPr/>
        </p:nvSpPr>
        <p:spPr>
          <a:xfrm>
            <a:off x="1262129" y="5610827"/>
            <a:ext cx="6834949" cy="646331"/>
          </a:xfrm>
          <a:prstGeom prst="rect">
            <a:avLst/>
          </a:prstGeom>
          <a:noFill/>
        </p:spPr>
        <p:txBody>
          <a:bodyPr wrap="square" rtlCol="0">
            <a:spAutoFit/>
          </a:bodyPr>
          <a:lstStyle/>
          <a:p>
            <a:r>
              <a:rPr lang="en-GB" dirty="0" smtClean="0"/>
              <a:t>A micro-evolutionary trajectory using original GRN (i.e. a 1:1 G-P map) finds locally optimal phenotype</a:t>
            </a:r>
            <a:endParaRPr lang="en-GB" dirty="0"/>
          </a:p>
        </p:txBody>
      </p:sp>
    </p:spTree>
    <p:extLst>
      <p:ext uri="{BB962C8B-B14F-4D97-AF65-F5344CB8AC3E}">
        <p14:creationId xmlns:p14="http://schemas.microsoft.com/office/powerpoint/2010/main" val="21936573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404664"/>
            <a:ext cx="8496300" cy="649288"/>
          </a:xfrm>
        </p:spPr>
        <p:txBody>
          <a:bodyPr/>
          <a:lstStyle/>
          <a:p>
            <a:endParaRPr lang="en-GB" dirty="0"/>
          </a:p>
        </p:txBody>
      </p:sp>
      <p:sp>
        <p:nvSpPr>
          <p:cNvPr id="3" name="Content Placeholder 2"/>
          <p:cNvSpPr>
            <a:spLocks noGrp="1"/>
          </p:cNvSpPr>
          <p:nvPr>
            <p:ph idx="1"/>
          </p:nvPr>
        </p:nvSpPr>
        <p:spPr>
          <a:xfrm>
            <a:off x="179512" y="6093296"/>
            <a:ext cx="8280920" cy="513805"/>
          </a:xfrm>
        </p:spPr>
        <p:txBody>
          <a:bodyPr/>
          <a:lstStyle/>
          <a:p>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47</a:t>
            </a:fld>
            <a:endParaRPr lang="en-GB"/>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357" t="6185" r="60197" b="85247"/>
          <a:stretch/>
        </p:blipFill>
        <p:spPr bwMode="auto">
          <a:xfrm>
            <a:off x="2479904" y="1539364"/>
            <a:ext cx="4812215" cy="948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695" t="16461" r="58241" b="59743"/>
          <a:stretch/>
        </p:blipFill>
        <p:spPr bwMode="auto">
          <a:xfrm>
            <a:off x="755576" y="2672348"/>
            <a:ext cx="6536543" cy="2906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40" name="Group 1039"/>
          <p:cNvGrpSpPr/>
          <p:nvPr/>
        </p:nvGrpSpPr>
        <p:grpSpPr>
          <a:xfrm>
            <a:off x="2884827" y="2487525"/>
            <a:ext cx="4049230" cy="994669"/>
            <a:chOff x="1187624" y="2754334"/>
            <a:chExt cx="2160240" cy="530650"/>
          </a:xfrm>
        </p:grpSpPr>
        <p:cxnSp>
          <p:nvCxnSpPr>
            <p:cNvPr id="9" name="Straight Arrow Connector 8"/>
            <p:cNvCxnSpPr/>
            <p:nvPr/>
          </p:nvCxnSpPr>
          <p:spPr bwMode="auto">
            <a:xfrm flipV="1">
              <a:off x="1187624" y="2754334"/>
              <a:ext cx="0" cy="458642"/>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p:nvPr/>
          </p:nvCxnSpPr>
          <p:spPr bwMode="auto">
            <a:xfrm flipV="1">
              <a:off x="2771800" y="2754334"/>
              <a:ext cx="0" cy="530650"/>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p:nvPr/>
          </p:nvCxnSpPr>
          <p:spPr bwMode="auto">
            <a:xfrm flipV="1">
              <a:off x="2255244" y="2754334"/>
              <a:ext cx="0" cy="530650"/>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p:cNvCxnSpPr/>
            <p:nvPr/>
          </p:nvCxnSpPr>
          <p:spPr bwMode="auto">
            <a:xfrm flipV="1">
              <a:off x="1691680" y="2754334"/>
              <a:ext cx="0" cy="530650"/>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p:nvPr/>
          </p:nvCxnSpPr>
          <p:spPr bwMode="auto">
            <a:xfrm flipV="1">
              <a:off x="3347864" y="2754334"/>
              <a:ext cx="0" cy="386634"/>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5" name="TextBox 14"/>
          <p:cNvSpPr txBox="1"/>
          <p:nvPr/>
        </p:nvSpPr>
        <p:spPr>
          <a:xfrm>
            <a:off x="1262129" y="5610827"/>
            <a:ext cx="7298775" cy="646331"/>
          </a:xfrm>
          <a:prstGeom prst="rect">
            <a:avLst/>
          </a:prstGeom>
          <a:noFill/>
        </p:spPr>
        <p:txBody>
          <a:bodyPr wrap="square" rtlCol="0">
            <a:spAutoFit/>
          </a:bodyPr>
          <a:lstStyle/>
          <a:p>
            <a:r>
              <a:rPr lang="en-GB" dirty="0" smtClean="0"/>
              <a:t>Micro-evolutionary trajectories starting from different points find different locally optimal phenotypes</a:t>
            </a:r>
            <a:endParaRPr lang="en-GB" dirty="0"/>
          </a:p>
        </p:txBody>
      </p:sp>
    </p:spTree>
    <p:extLst>
      <p:ext uri="{BB962C8B-B14F-4D97-AF65-F5344CB8AC3E}">
        <p14:creationId xmlns:p14="http://schemas.microsoft.com/office/powerpoint/2010/main" val="4148100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Slide Number Placeholder 3"/>
          <p:cNvSpPr>
            <a:spLocks noGrp="1"/>
          </p:cNvSpPr>
          <p:nvPr>
            <p:ph type="sldNum" sz="quarter" idx="12"/>
          </p:nvPr>
        </p:nvSpPr>
        <p:spPr/>
        <p:txBody>
          <a:bodyPr/>
          <a:lstStyle/>
          <a:p>
            <a:fld id="{15F47B36-2F3A-469E-8604-285B2B795295}" type="slidenum">
              <a:rPr lang="en-GB" smtClean="0"/>
              <a:pPr/>
              <a:t>48</a:t>
            </a:fld>
            <a:endParaRPr lang="en-GB"/>
          </a:p>
        </p:txBody>
      </p:sp>
      <p:pic>
        <p:nvPicPr>
          <p:cNvPr id="5" name="Picture 4"/>
          <p:cNvPicPr>
            <a:picLocks noChangeAspect="1"/>
          </p:cNvPicPr>
          <p:nvPr/>
        </p:nvPicPr>
        <p:blipFill rotWithShape="1">
          <a:blip r:embed="rId2"/>
          <a:srcRect l="19792" t="16721" r="31382" b="12665"/>
          <a:stretch/>
        </p:blipFill>
        <p:spPr>
          <a:xfrm>
            <a:off x="0" y="-17130"/>
            <a:ext cx="8341895" cy="6783055"/>
          </a:xfrm>
          <a:prstGeom prst="rect">
            <a:avLst/>
          </a:prstGeom>
        </p:spPr>
      </p:pic>
    </p:spTree>
    <p:extLst>
      <p:ext uri="{BB962C8B-B14F-4D97-AF65-F5344CB8AC3E}">
        <p14:creationId xmlns:p14="http://schemas.microsoft.com/office/powerpoint/2010/main" val="14260800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Slide Number Placeholder 3"/>
          <p:cNvSpPr>
            <a:spLocks noGrp="1"/>
          </p:cNvSpPr>
          <p:nvPr>
            <p:ph type="sldNum" sz="quarter" idx="12"/>
          </p:nvPr>
        </p:nvSpPr>
        <p:spPr/>
        <p:txBody>
          <a:bodyPr/>
          <a:lstStyle/>
          <a:p>
            <a:fld id="{15F47B36-2F3A-469E-8604-285B2B795295}" type="slidenum">
              <a:rPr lang="en-GB" smtClean="0"/>
              <a:pPr/>
              <a:t>49</a:t>
            </a:fld>
            <a:endParaRPr lang="en-GB"/>
          </a:p>
        </p:txBody>
      </p:sp>
      <p:pic>
        <p:nvPicPr>
          <p:cNvPr id="5" name="Picture 4"/>
          <p:cNvPicPr>
            <a:picLocks noChangeAspect="1"/>
          </p:cNvPicPr>
          <p:nvPr/>
        </p:nvPicPr>
        <p:blipFill rotWithShape="1">
          <a:blip r:embed="rId2"/>
          <a:srcRect l="34440" t="37943" r="40584" b="27154"/>
          <a:stretch/>
        </p:blipFill>
        <p:spPr>
          <a:xfrm>
            <a:off x="0" y="35116"/>
            <a:ext cx="8566484" cy="6730809"/>
          </a:xfrm>
          <a:prstGeom prst="rect">
            <a:avLst/>
          </a:prstGeom>
        </p:spPr>
      </p:pic>
    </p:spTree>
    <p:extLst>
      <p:ext uri="{BB962C8B-B14F-4D97-AF65-F5344CB8AC3E}">
        <p14:creationId xmlns:p14="http://schemas.microsoft.com/office/powerpoint/2010/main" val="33479720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850" y="1456418"/>
            <a:ext cx="8496300" cy="4114800"/>
          </a:xfrm>
        </p:spPr>
        <p:txBody>
          <a:bodyPr/>
          <a:lstStyle/>
          <a:p>
            <a:pPr marL="0" indent="0">
              <a:buNone/>
            </a:pPr>
            <a:r>
              <a:rPr lang="en-GB" b="1" dirty="0"/>
              <a:t>S</a:t>
            </a:r>
            <a:r>
              <a:rPr lang="en-GB" b="1" dirty="0" smtClean="0"/>
              <a:t>election </a:t>
            </a:r>
            <a:r>
              <a:rPr lang="en-GB" b="1" dirty="0"/>
              <a:t>for characteristics that enable future </a:t>
            </a:r>
            <a:r>
              <a:rPr lang="en-GB" b="1" dirty="0" smtClean="0"/>
              <a:t>innovation seems </a:t>
            </a:r>
            <a:r>
              <a:rPr lang="en-GB" b="1" dirty="0"/>
              <a:t>paradoxical: </a:t>
            </a:r>
          </a:p>
          <a:p>
            <a:pPr marL="457200" indent="-457200">
              <a:buFont typeface="+mj-lt"/>
              <a:buAutoNum type="alphaLcParenR"/>
            </a:pPr>
            <a:r>
              <a:rPr lang="en-GB" b="1" dirty="0" smtClean="0"/>
              <a:t>natural </a:t>
            </a:r>
            <a:r>
              <a:rPr lang="en-GB" b="1" dirty="0"/>
              <a:t>selection cannot </a:t>
            </a:r>
            <a:r>
              <a:rPr lang="en-GB" b="1" dirty="0" smtClean="0"/>
              <a:t>favour structures </a:t>
            </a:r>
            <a:r>
              <a:rPr lang="en-GB" b="1" dirty="0"/>
              <a:t>for benefits they have not yet produced, and </a:t>
            </a:r>
          </a:p>
          <a:p>
            <a:pPr marL="457200" indent="-457200">
              <a:buFont typeface="+mj-lt"/>
              <a:buAutoNum type="alphaLcParenR"/>
            </a:pPr>
            <a:r>
              <a:rPr lang="en-GB" b="1" dirty="0" smtClean="0"/>
              <a:t>favouring characteristics </a:t>
            </a:r>
            <a:r>
              <a:rPr lang="en-GB" b="1" dirty="0"/>
              <a:t>for benefits that have already been </a:t>
            </a:r>
            <a:r>
              <a:rPr lang="en-GB" b="1" dirty="0" smtClean="0"/>
              <a:t>produced does </a:t>
            </a:r>
            <a:r>
              <a:rPr lang="en-GB" b="1" dirty="0"/>
              <a:t>not constitute future innovation</a:t>
            </a:r>
            <a:r>
              <a:rPr lang="en-GB" b="1" dirty="0" smtClean="0"/>
              <a:t>.</a:t>
            </a:r>
          </a:p>
          <a:p>
            <a:pPr>
              <a:spcAft>
                <a:spcPts val="600"/>
              </a:spcAft>
            </a:pPr>
            <a:endParaRPr lang="en-GB" dirty="0" smtClean="0"/>
          </a:p>
          <a:p>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5</a:t>
            </a:fld>
            <a:endParaRPr lang="en-GB"/>
          </a:p>
        </p:txBody>
      </p:sp>
      <p:sp>
        <p:nvSpPr>
          <p:cNvPr id="5" name="Title 1"/>
          <p:cNvSpPr txBox="1">
            <a:spLocks/>
          </p:cNvSpPr>
          <p:nvPr/>
        </p:nvSpPr>
        <p:spPr bwMode="auto">
          <a:xfrm>
            <a:off x="323850" y="476672"/>
            <a:ext cx="8496300" cy="649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3500">
                <a:solidFill>
                  <a:schemeClr val="tx2"/>
                </a:solidFill>
                <a:latin typeface="+mj-lt"/>
                <a:ea typeface="+mj-ea"/>
                <a:cs typeface="+mj-cs"/>
              </a:defRPr>
            </a:lvl1pPr>
            <a:lvl2pPr algn="l" rtl="0" eaLnBrk="1" fontAlgn="base" hangingPunct="1">
              <a:spcBef>
                <a:spcPct val="0"/>
              </a:spcBef>
              <a:spcAft>
                <a:spcPct val="0"/>
              </a:spcAft>
              <a:defRPr sz="3500">
                <a:solidFill>
                  <a:schemeClr val="tx2"/>
                </a:solidFill>
                <a:latin typeface="Georgia" pitchFamily="16" charset="0"/>
                <a:ea typeface="ＭＳ Ｐゴシック" pitchFamily="16" charset="-128"/>
              </a:defRPr>
            </a:lvl2pPr>
            <a:lvl3pPr algn="l" rtl="0" eaLnBrk="1" fontAlgn="base" hangingPunct="1">
              <a:spcBef>
                <a:spcPct val="0"/>
              </a:spcBef>
              <a:spcAft>
                <a:spcPct val="0"/>
              </a:spcAft>
              <a:defRPr sz="3500">
                <a:solidFill>
                  <a:schemeClr val="tx2"/>
                </a:solidFill>
                <a:latin typeface="Georgia" pitchFamily="16" charset="0"/>
                <a:ea typeface="ＭＳ Ｐゴシック" pitchFamily="16" charset="-128"/>
              </a:defRPr>
            </a:lvl3pPr>
            <a:lvl4pPr algn="l" rtl="0" eaLnBrk="1" fontAlgn="base" hangingPunct="1">
              <a:spcBef>
                <a:spcPct val="0"/>
              </a:spcBef>
              <a:spcAft>
                <a:spcPct val="0"/>
              </a:spcAft>
              <a:defRPr sz="3500">
                <a:solidFill>
                  <a:schemeClr val="tx2"/>
                </a:solidFill>
                <a:latin typeface="Georgia" pitchFamily="16" charset="0"/>
                <a:ea typeface="ＭＳ Ｐゴシック" pitchFamily="16" charset="-128"/>
              </a:defRPr>
            </a:lvl4pPr>
            <a:lvl5pPr algn="l" rtl="0" eaLnBrk="1" fontAlgn="base" hangingPunct="1">
              <a:spcBef>
                <a:spcPct val="0"/>
              </a:spcBef>
              <a:spcAft>
                <a:spcPct val="0"/>
              </a:spcAft>
              <a:defRPr sz="3500">
                <a:solidFill>
                  <a:schemeClr val="tx2"/>
                </a:solidFill>
                <a:latin typeface="Georgia" pitchFamily="16" charset="0"/>
                <a:ea typeface="ＭＳ Ｐゴシック" pitchFamily="16" charset="-128"/>
              </a:defRPr>
            </a:lvl5pPr>
            <a:lvl6pPr marL="457200" algn="l" rtl="0" eaLnBrk="1" fontAlgn="base" hangingPunct="1">
              <a:spcBef>
                <a:spcPct val="0"/>
              </a:spcBef>
              <a:spcAft>
                <a:spcPct val="0"/>
              </a:spcAft>
              <a:defRPr sz="3500">
                <a:solidFill>
                  <a:schemeClr val="tx2"/>
                </a:solidFill>
                <a:latin typeface="Georgia" pitchFamily="16" charset="0"/>
                <a:ea typeface="ＭＳ Ｐゴシック" pitchFamily="16" charset="-128"/>
              </a:defRPr>
            </a:lvl6pPr>
            <a:lvl7pPr marL="914400" algn="l" rtl="0" eaLnBrk="1" fontAlgn="base" hangingPunct="1">
              <a:spcBef>
                <a:spcPct val="0"/>
              </a:spcBef>
              <a:spcAft>
                <a:spcPct val="0"/>
              </a:spcAft>
              <a:defRPr sz="3500">
                <a:solidFill>
                  <a:schemeClr val="tx2"/>
                </a:solidFill>
                <a:latin typeface="Georgia" pitchFamily="16" charset="0"/>
                <a:ea typeface="ＭＳ Ｐゴシック" pitchFamily="16" charset="-128"/>
              </a:defRPr>
            </a:lvl7pPr>
            <a:lvl8pPr marL="1371600" algn="l" rtl="0" eaLnBrk="1" fontAlgn="base" hangingPunct="1">
              <a:spcBef>
                <a:spcPct val="0"/>
              </a:spcBef>
              <a:spcAft>
                <a:spcPct val="0"/>
              </a:spcAft>
              <a:defRPr sz="3500">
                <a:solidFill>
                  <a:schemeClr val="tx2"/>
                </a:solidFill>
                <a:latin typeface="Georgia" pitchFamily="16" charset="0"/>
                <a:ea typeface="ＭＳ Ｐゴシック" pitchFamily="16" charset="-128"/>
              </a:defRPr>
            </a:lvl8pPr>
            <a:lvl9pPr marL="1828800" algn="l" rtl="0" eaLnBrk="1" fontAlgn="base" hangingPunct="1">
              <a:spcBef>
                <a:spcPct val="0"/>
              </a:spcBef>
              <a:spcAft>
                <a:spcPct val="0"/>
              </a:spcAft>
              <a:defRPr sz="3500">
                <a:solidFill>
                  <a:schemeClr val="tx2"/>
                </a:solidFill>
                <a:latin typeface="Georgia" pitchFamily="16" charset="0"/>
                <a:ea typeface="ＭＳ Ｐゴシック" pitchFamily="16" charset="-128"/>
              </a:defRPr>
            </a:lvl9pPr>
          </a:lstStyle>
          <a:p>
            <a:r>
              <a:rPr lang="en-GB" dirty="0"/>
              <a:t>Foresight and the Paradox of Evolvability</a:t>
            </a:r>
            <a:endParaRPr lang="en-GB" kern="0" dirty="0"/>
          </a:p>
        </p:txBody>
      </p:sp>
    </p:spTree>
    <p:extLst>
      <p:ext uri="{BB962C8B-B14F-4D97-AF65-F5344CB8AC3E}">
        <p14:creationId xmlns:p14="http://schemas.microsoft.com/office/powerpoint/2010/main" val="24167703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404664"/>
            <a:ext cx="8496300" cy="649288"/>
          </a:xfrm>
        </p:spPr>
        <p:txBody>
          <a:bodyPr/>
          <a:lstStyle/>
          <a:p>
            <a:endParaRPr lang="en-GB" dirty="0"/>
          </a:p>
        </p:txBody>
      </p:sp>
      <p:sp>
        <p:nvSpPr>
          <p:cNvPr id="3" name="Content Placeholder 2"/>
          <p:cNvSpPr>
            <a:spLocks noGrp="1"/>
          </p:cNvSpPr>
          <p:nvPr>
            <p:ph idx="1"/>
          </p:nvPr>
        </p:nvSpPr>
        <p:spPr>
          <a:xfrm>
            <a:off x="179512" y="6093296"/>
            <a:ext cx="8280920" cy="513805"/>
          </a:xfrm>
        </p:spPr>
        <p:txBody>
          <a:bodyPr/>
          <a:lstStyle/>
          <a:p>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50</a:t>
            </a:fld>
            <a:endParaRPr lang="en-GB"/>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357" t="6011" r="60197" b="85421"/>
          <a:stretch/>
        </p:blipFill>
        <p:spPr bwMode="auto">
          <a:xfrm>
            <a:off x="971600" y="2248496"/>
            <a:ext cx="2567288" cy="505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695" t="16461" r="58241" b="59743"/>
          <a:stretch/>
        </p:blipFill>
        <p:spPr bwMode="auto">
          <a:xfrm>
            <a:off x="51681" y="2852936"/>
            <a:ext cx="3487207" cy="1550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40" name="Group 1039"/>
          <p:cNvGrpSpPr/>
          <p:nvPr/>
        </p:nvGrpSpPr>
        <p:grpSpPr>
          <a:xfrm>
            <a:off x="1187624" y="2754334"/>
            <a:ext cx="2160240" cy="530650"/>
            <a:chOff x="1187624" y="2754334"/>
            <a:chExt cx="2160240" cy="530650"/>
          </a:xfrm>
        </p:grpSpPr>
        <p:cxnSp>
          <p:nvCxnSpPr>
            <p:cNvPr id="9" name="Straight Arrow Connector 8"/>
            <p:cNvCxnSpPr/>
            <p:nvPr/>
          </p:nvCxnSpPr>
          <p:spPr bwMode="auto">
            <a:xfrm flipV="1">
              <a:off x="1187624" y="2754334"/>
              <a:ext cx="0" cy="458642"/>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p:nvPr/>
          </p:nvCxnSpPr>
          <p:spPr bwMode="auto">
            <a:xfrm flipV="1">
              <a:off x="2771800" y="2754334"/>
              <a:ext cx="0" cy="530650"/>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p:nvPr/>
          </p:nvCxnSpPr>
          <p:spPr bwMode="auto">
            <a:xfrm flipV="1">
              <a:off x="2255244" y="2754334"/>
              <a:ext cx="0" cy="530650"/>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p:cNvCxnSpPr/>
            <p:nvPr/>
          </p:nvCxnSpPr>
          <p:spPr bwMode="auto">
            <a:xfrm flipV="1">
              <a:off x="1691680" y="2754334"/>
              <a:ext cx="0" cy="530650"/>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p:nvPr/>
          </p:nvCxnSpPr>
          <p:spPr bwMode="auto">
            <a:xfrm flipV="1">
              <a:off x="3347864" y="2754334"/>
              <a:ext cx="0" cy="386634"/>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7" name="TextBox 26"/>
          <p:cNvSpPr txBox="1"/>
          <p:nvPr/>
        </p:nvSpPr>
        <p:spPr>
          <a:xfrm>
            <a:off x="51681" y="4825213"/>
            <a:ext cx="6606696" cy="923330"/>
          </a:xfrm>
          <a:prstGeom prst="rect">
            <a:avLst/>
          </a:prstGeom>
          <a:noFill/>
        </p:spPr>
        <p:txBody>
          <a:bodyPr wrap="square" rtlCol="0">
            <a:spAutoFit/>
          </a:bodyPr>
          <a:lstStyle/>
          <a:p>
            <a:r>
              <a:rPr lang="en-GB" dirty="0" smtClean="0"/>
              <a:t>Each phenotype found is a ‘training pattern’ to the evolving GRN. </a:t>
            </a:r>
            <a:br>
              <a:rPr lang="en-GB" dirty="0" smtClean="0"/>
            </a:br>
            <a:r>
              <a:rPr lang="en-GB" dirty="0" smtClean="0"/>
              <a:t>It cant remember all of them – but it can remember what’s common to them – underlying structural regularities</a:t>
            </a:r>
            <a:endParaRPr lang="en-GB" dirty="0"/>
          </a:p>
        </p:txBody>
      </p:sp>
    </p:spTree>
    <p:extLst>
      <p:ext uri="{BB962C8B-B14F-4D97-AF65-F5344CB8AC3E}">
        <p14:creationId xmlns:p14="http://schemas.microsoft.com/office/powerpoint/2010/main" val="32435400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404664"/>
            <a:ext cx="8496300" cy="649288"/>
          </a:xfrm>
        </p:spPr>
        <p:txBody>
          <a:bodyPr/>
          <a:lstStyle/>
          <a:p>
            <a:endParaRPr lang="en-GB" dirty="0"/>
          </a:p>
        </p:txBody>
      </p:sp>
      <p:sp>
        <p:nvSpPr>
          <p:cNvPr id="3" name="Content Placeholder 2"/>
          <p:cNvSpPr>
            <a:spLocks noGrp="1"/>
          </p:cNvSpPr>
          <p:nvPr>
            <p:ph idx="1"/>
          </p:nvPr>
        </p:nvSpPr>
        <p:spPr>
          <a:xfrm>
            <a:off x="179512" y="6093296"/>
            <a:ext cx="8280920" cy="513805"/>
          </a:xfrm>
        </p:spPr>
        <p:txBody>
          <a:bodyPr/>
          <a:lstStyle/>
          <a:p>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51</a:t>
            </a:fld>
            <a:endParaRPr lang="en-GB"/>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9808" t="6145" r="35746" b="85287"/>
          <a:stretch/>
        </p:blipFill>
        <p:spPr bwMode="auto">
          <a:xfrm>
            <a:off x="3826920" y="2276872"/>
            <a:ext cx="2423272" cy="477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357" t="6011" r="60197" b="85421"/>
          <a:stretch/>
        </p:blipFill>
        <p:spPr bwMode="auto">
          <a:xfrm>
            <a:off x="971600" y="2248496"/>
            <a:ext cx="2567288" cy="505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695" t="16461" r="34088" b="59743"/>
          <a:stretch/>
        </p:blipFill>
        <p:spPr bwMode="auto">
          <a:xfrm>
            <a:off x="51681" y="2852936"/>
            <a:ext cx="6198511" cy="1550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40" name="Group 1039"/>
          <p:cNvGrpSpPr/>
          <p:nvPr/>
        </p:nvGrpSpPr>
        <p:grpSpPr>
          <a:xfrm>
            <a:off x="1187624" y="2754334"/>
            <a:ext cx="2160240" cy="530650"/>
            <a:chOff x="1187624" y="2754334"/>
            <a:chExt cx="2160240" cy="530650"/>
          </a:xfrm>
        </p:grpSpPr>
        <p:cxnSp>
          <p:nvCxnSpPr>
            <p:cNvPr id="9" name="Straight Arrow Connector 8"/>
            <p:cNvCxnSpPr/>
            <p:nvPr/>
          </p:nvCxnSpPr>
          <p:spPr bwMode="auto">
            <a:xfrm flipV="1">
              <a:off x="1187624" y="2754334"/>
              <a:ext cx="0" cy="458642"/>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p:nvPr/>
          </p:nvCxnSpPr>
          <p:spPr bwMode="auto">
            <a:xfrm flipV="1">
              <a:off x="2771800" y="2754334"/>
              <a:ext cx="0" cy="530650"/>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p:nvPr/>
          </p:nvCxnSpPr>
          <p:spPr bwMode="auto">
            <a:xfrm flipV="1">
              <a:off x="2255244" y="2754334"/>
              <a:ext cx="0" cy="530650"/>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p:cNvCxnSpPr/>
            <p:nvPr/>
          </p:nvCxnSpPr>
          <p:spPr bwMode="auto">
            <a:xfrm flipV="1">
              <a:off x="1691680" y="2754334"/>
              <a:ext cx="0" cy="530650"/>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p:nvPr/>
          </p:nvCxnSpPr>
          <p:spPr bwMode="auto">
            <a:xfrm flipV="1">
              <a:off x="3347864" y="2754334"/>
              <a:ext cx="0" cy="386634"/>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039" name="Group 1038"/>
          <p:cNvGrpSpPr/>
          <p:nvPr/>
        </p:nvGrpSpPr>
        <p:grpSpPr>
          <a:xfrm>
            <a:off x="4067944" y="2713417"/>
            <a:ext cx="1944216" cy="386634"/>
            <a:chOff x="4067944" y="2713417"/>
            <a:chExt cx="1944216" cy="386634"/>
          </a:xfrm>
        </p:grpSpPr>
        <p:cxnSp>
          <p:nvCxnSpPr>
            <p:cNvPr id="21" name="Straight Arrow Connector 20"/>
            <p:cNvCxnSpPr/>
            <p:nvPr/>
          </p:nvCxnSpPr>
          <p:spPr bwMode="auto">
            <a:xfrm flipV="1">
              <a:off x="4067944" y="2718331"/>
              <a:ext cx="0" cy="229320"/>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p:cNvCxnSpPr/>
            <p:nvPr/>
          </p:nvCxnSpPr>
          <p:spPr bwMode="auto">
            <a:xfrm flipV="1">
              <a:off x="5526106" y="2713417"/>
              <a:ext cx="0" cy="234234"/>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p:cNvCxnSpPr/>
            <p:nvPr/>
          </p:nvCxnSpPr>
          <p:spPr bwMode="auto">
            <a:xfrm flipV="1">
              <a:off x="5040052" y="2713418"/>
              <a:ext cx="0" cy="193316"/>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p:cNvCxnSpPr/>
            <p:nvPr/>
          </p:nvCxnSpPr>
          <p:spPr bwMode="auto">
            <a:xfrm flipV="1">
              <a:off x="4553998" y="2713418"/>
              <a:ext cx="0" cy="355542"/>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flipV="1">
              <a:off x="6012160" y="2713417"/>
              <a:ext cx="0" cy="386634"/>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7" name="TextBox 26"/>
          <p:cNvSpPr txBox="1"/>
          <p:nvPr/>
        </p:nvSpPr>
        <p:spPr>
          <a:xfrm>
            <a:off x="974516" y="4825215"/>
            <a:ext cx="6559625" cy="646331"/>
          </a:xfrm>
          <a:prstGeom prst="rect">
            <a:avLst/>
          </a:prstGeom>
          <a:noFill/>
        </p:spPr>
        <p:txBody>
          <a:bodyPr wrap="square" rtlCol="0">
            <a:spAutoFit/>
          </a:bodyPr>
          <a:lstStyle/>
          <a:p>
            <a:r>
              <a:rPr lang="en-GB" dirty="0" smtClean="0"/>
              <a:t>As GRN evolves, it biases evolutionary trajectories to recreate those regularities</a:t>
            </a:r>
            <a:endParaRPr lang="en-GB" dirty="0"/>
          </a:p>
        </p:txBody>
      </p:sp>
    </p:spTree>
    <p:extLst>
      <p:ext uri="{BB962C8B-B14F-4D97-AF65-F5344CB8AC3E}">
        <p14:creationId xmlns:p14="http://schemas.microsoft.com/office/powerpoint/2010/main" val="27081594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404664"/>
            <a:ext cx="8496300" cy="649288"/>
          </a:xfrm>
        </p:spPr>
        <p:txBody>
          <a:bodyPr/>
          <a:lstStyle/>
          <a:p>
            <a:endParaRPr lang="en-GB" dirty="0"/>
          </a:p>
        </p:txBody>
      </p:sp>
      <p:sp>
        <p:nvSpPr>
          <p:cNvPr id="3" name="Content Placeholder 2"/>
          <p:cNvSpPr>
            <a:spLocks noGrp="1"/>
          </p:cNvSpPr>
          <p:nvPr>
            <p:ph idx="1"/>
          </p:nvPr>
        </p:nvSpPr>
        <p:spPr>
          <a:xfrm>
            <a:off x="179512" y="6093296"/>
            <a:ext cx="8280920" cy="513805"/>
          </a:xfrm>
        </p:spPr>
        <p:txBody>
          <a:bodyPr/>
          <a:lstStyle/>
          <a:p>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52</a:t>
            </a:fld>
            <a:endParaRPr lang="en-GB"/>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4255" t="6145" r="11834" b="85287"/>
          <a:stretch/>
        </p:blipFill>
        <p:spPr bwMode="auto">
          <a:xfrm>
            <a:off x="6569271" y="2276872"/>
            <a:ext cx="2370217" cy="477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9808" t="6145" r="35746" b="85287"/>
          <a:stretch/>
        </p:blipFill>
        <p:spPr bwMode="auto">
          <a:xfrm>
            <a:off x="3826920" y="2276872"/>
            <a:ext cx="2423272" cy="477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357" t="6011" r="60197" b="85421"/>
          <a:stretch/>
        </p:blipFill>
        <p:spPr bwMode="auto">
          <a:xfrm>
            <a:off x="971600" y="2248496"/>
            <a:ext cx="2567288" cy="505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695" t="16461" r="11834" b="59743"/>
          <a:stretch/>
        </p:blipFill>
        <p:spPr bwMode="auto">
          <a:xfrm>
            <a:off x="51681" y="2852936"/>
            <a:ext cx="8696783" cy="1550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40" name="Group 1039"/>
          <p:cNvGrpSpPr/>
          <p:nvPr/>
        </p:nvGrpSpPr>
        <p:grpSpPr>
          <a:xfrm>
            <a:off x="1187624" y="2754334"/>
            <a:ext cx="2160240" cy="530650"/>
            <a:chOff x="1187624" y="2754334"/>
            <a:chExt cx="2160240" cy="530650"/>
          </a:xfrm>
        </p:grpSpPr>
        <p:cxnSp>
          <p:nvCxnSpPr>
            <p:cNvPr id="9" name="Straight Arrow Connector 8"/>
            <p:cNvCxnSpPr/>
            <p:nvPr/>
          </p:nvCxnSpPr>
          <p:spPr bwMode="auto">
            <a:xfrm flipV="1">
              <a:off x="1187624" y="2754334"/>
              <a:ext cx="0" cy="458642"/>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p:nvPr/>
          </p:nvCxnSpPr>
          <p:spPr bwMode="auto">
            <a:xfrm flipV="1">
              <a:off x="2771800" y="2754334"/>
              <a:ext cx="0" cy="530650"/>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p:nvPr/>
          </p:nvCxnSpPr>
          <p:spPr bwMode="auto">
            <a:xfrm flipV="1">
              <a:off x="2255244" y="2754334"/>
              <a:ext cx="0" cy="530650"/>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p:cNvCxnSpPr/>
            <p:nvPr/>
          </p:nvCxnSpPr>
          <p:spPr bwMode="auto">
            <a:xfrm flipV="1">
              <a:off x="1691680" y="2754334"/>
              <a:ext cx="0" cy="530650"/>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p:nvPr/>
          </p:nvCxnSpPr>
          <p:spPr bwMode="auto">
            <a:xfrm flipV="1">
              <a:off x="3347864" y="2754334"/>
              <a:ext cx="0" cy="386634"/>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039" name="Group 1038"/>
          <p:cNvGrpSpPr/>
          <p:nvPr/>
        </p:nvGrpSpPr>
        <p:grpSpPr>
          <a:xfrm>
            <a:off x="4067944" y="2713417"/>
            <a:ext cx="1944216" cy="386634"/>
            <a:chOff x="4067944" y="2713417"/>
            <a:chExt cx="1944216" cy="386634"/>
          </a:xfrm>
        </p:grpSpPr>
        <p:cxnSp>
          <p:nvCxnSpPr>
            <p:cNvPr id="21" name="Straight Arrow Connector 20"/>
            <p:cNvCxnSpPr/>
            <p:nvPr/>
          </p:nvCxnSpPr>
          <p:spPr bwMode="auto">
            <a:xfrm flipV="1">
              <a:off x="4067944" y="2718331"/>
              <a:ext cx="0" cy="229320"/>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p:cNvCxnSpPr/>
            <p:nvPr/>
          </p:nvCxnSpPr>
          <p:spPr bwMode="auto">
            <a:xfrm flipV="1">
              <a:off x="5526106" y="2713417"/>
              <a:ext cx="0" cy="234234"/>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p:cNvCxnSpPr/>
            <p:nvPr/>
          </p:nvCxnSpPr>
          <p:spPr bwMode="auto">
            <a:xfrm flipV="1">
              <a:off x="5040052" y="2713418"/>
              <a:ext cx="0" cy="193316"/>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p:cNvCxnSpPr/>
            <p:nvPr/>
          </p:nvCxnSpPr>
          <p:spPr bwMode="auto">
            <a:xfrm flipV="1">
              <a:off x="4553998" y="2713418"/>
              <a:ext cx="0" cy="355542"/>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flipV="1">
              <a:off x="6012160" y="2713417"/>
              <a:ext cx="0" cy="386634"/>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038" name="Group 1037"/>
          <p:cNvGrpSpPr/>
          <p:nvPr/>
        </p:nvGrpSpPr>
        <p:grpSpPr>
          <a:xfrm>
            <a:off x="6774160" y="2731628"/>
            <a:ext cx="1970844" cy="159561"/>
            <a:chOff x="6804248" y="2731628"/>
            <a:chExt cx="1940756" cy="193316"/>
          </a:xfrm>
        </p:grpSpPr>
        <p:cxnSp>
          <p:nvCxnSpPr>
            <p:cNvPr id="46" name="Straight Arrow Connector 45"/>
            <p:cNvCxnSpPr/>
            <p:nvPr/>
          </p:nvCxnSpPr>
          <p:spPr bwMode="auto">
            <a:xfrm flipV="1">
              <a:off x="6804248" y="2731628"/>
              <a:ext cx="0" cy="193316"/>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Arrow Connector 46"/>
            <p:cNvCxnSpPr/>
            <p:nvPr/>
          </p:nvCxnSpPr>
          <p:spPr bwMode="auto">
            <a:xfrm flipV="1">
              <a:off x="7752443" y="2731628"/>
              <a:ext cx="0" cy="193316"/>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Arrow Connector 47"/>
            <p:cNvCxnSpPr/>
            <p:nvPr/>
          </p:nvCxnSpPr>
          <p:spPr bwMode="auto">
            <a:xfrm flipV="1">
              <a:off x="8244408" y="2731628"/>
              <a:ext cx="0" cy="193316"/>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Arrow Connector 48"/>
            <p:cNvCxnSpPr/>
            <p:nvPr/>
          </p:nvCxnSpPr>
          <p:spPr bwMode="auto">
            <a:xfrm flipV="1">
              <a:off x="8745004" y="2731628"/>
              <a:ext cx="0" cy="193316"/>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Arrow Connector 49"/>
            <p:cNvCxnSpPr/>
            <p:nvPr/>
          </p:nvCxnSpPr>
          <p:spPr bwMode="auto">
            <a:xfrm flipV="1">
              <a:off x="7308304" y="2731628"/>
              <a:ext cx="0" cy="193316"/>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042" name="Group 1041"/>
          <p:cNvGrpSpPr/>
          <p:nvPr/>
        </p:nvGrpSpPr>
        <p:grpSpPr>
          <a:xfrm>
            <a:off x="1096764" y="2855893"/>
            <a:ext cx="7720248" cy="570933"/>
            <a:chOff x="1096764" y="2855893"/>
            <a:chExt cx="7720248" cy="570933"/>
          </a:xfrm>
          <a:noFill/>
        </p:grpSpPr>
        <p:sp>
          <p:nvSpPr>
            <p:cNvPr id="1041" name="Oval 1040"/>
            <p:cNvSpPr/>
            <p:nvPr/>
          </p:nvSpPr>
          <p:spPr bwMode="auto">
            <a:xfrm>
              <a:off x="1096764" y="3203550"/>
              <a:ext cx="144016" cy="144016"/>
            </a:xfrm>
            <a:prstGeom prst="ellipse">
              <a:avLst/>
            </a:prstGeom>
            <a:grp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55" name="Oval 54"/>
            <p:cNvSpPr/>
            <p:nvPr/>
          </p:nvSpPr>
          <p:spPr bwMode="auto">
            <a:xfrm>
              <a:off x="2183236" y="3282810"/>
              <a:ext cx="144016" cy="144016"/>
            </a:xfrm>
            <a:prstGeom prst="ellipse">
              <a:avLst/>
            </a:prstGeom>
            <a:grp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56" name="Oval 55"/>
            <p:cNvSpPr/>
            <p:nvPr/>
          </p:nvSpPr>
          <p:spPr bwMode="auto">
            <a:xfrm>
              <a:off x="1633676" y="3282810"/>
              <a:ext cx="144016" cy="144016"/>
            </a:xfrm>
            <a:prstGeom prst="ellipse">
              <a:avLst/>
            </a:prstGeom>
            <a:grp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57" name="Oval 56"/>
            <p:cNvSpPr/>
            <p:nvPr/>
          </p:nvSpPr>
          <p:spPr bwMode="auto">
            <a:xfrm>
              <a:off x="2699792" y="3275558"/>
              <a:ext cx="144016" cy="144016"/>
            </a:xfrm>
            <a:prstGeom prst="ellipse">
              <a:avLst/>
            </a:prstGeom>
            <a:grp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58" name="Oval 57"/>
            <p:cNvSpPr/>
            <p:nvPr/>
          </p:nvSpPr>
          <p:spPr bwMode="auto">
            <a:xfrm>
              <a:off x="3275856" y="3153016"/>
              <a:ext cx="144016" cy="144016"/>
            </a:xfrm>
            <a:prstGeom prst="ellipse">
              <a:avLst/>
            </a:prstGeom>
            <a:grp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59" name="Oval 58"/>
            <p:cNvSpPr/>
            <p:nvPr/>
          </p:nvSpPr>
          <p:spPr bwMode="auto">
            <a:xfrm>
              <a:off x="4061437" y="2911647"/>
              <a:ext cx="144016" cy="144016"/>
            </a:xfrm>
            <a:prstGeom prst="ellipse">
              <a:avLst/>
            </a:prstGeom>
            <a:grp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60" name="Oval 59"/>
            <p:cNvSpPr/>
            <p:nvPr/>
          </p:nvSpPr>
          <p:spPr bwMode="auto">
            <a:xfrm>
              <a:off x="5019480" y="2892279"/>
              <a:ext cx="144016" cy="144016"/>
            </a:xfrm>
            <a:prstGeom prst="ellipse">
              <a:avLst/>
            </a:prstGeom>
            <a:grp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61" name="Oval 60"/>
            <p:cNvSpPr/>
            <p:nvPr/>
          </p:nvSpPr>
          <p:spPr bwMode="auto">
            <a:xfrm>
              <a:off x="4515481" y="3028043"/>
              <a:ext cx="144016" cy="144016"/>
            </a:xfrm>
            <a:prstGeom prst="ellipse">
              <a:avLst/>
            </a:prstGeom>
            <a:grp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62" name="Oval 61"/>
            <p:cNvSpPr/>
            <p:nvPr/>
          </p:nvSpPr>
          <p:spPr bwMode="auto">
            <a:xfrm>
              <a:off x="5475594" y="2922073"/>
              <a:ext cx="144016" cy="144016"/>
            </a:xfrm>
            <a:prstGeom prst="ellipse">
              <a:avLst/>
            </a:prstGeom>
            <a:grp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63" name="Oval 62"/>
            <p:cNvSpPr/>
            <p:nvPr/>
          </p:nvSpPr>
          <p:spPr bwMode="auto">
            <a:xfrm>
              <a:off x="5940152" y="3066089"/>
              <a:ext cx="144016" cy="144016"/>
            </a:xfrm>
            <a:prstGeom prst="ellipse">
              <a:avLst/>
            </a:prstGeom>
            <a:grp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64" name="Oval 63"/>
            <p:cNvSpPr/>
            <p:nvPr/>
          </p:nvSpPr>
          <p:spPr bwMode="auto">
            <a:xfrm>
              <a:off x="6702152" y="2855893"/>
              <a:ext cx="144016" cy="144016"/>
            </a:xfrm>
            <a:prstGeom prst="ellipse">
              <a:avLst/>
            </a:prstGeom>
            <a:grp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65" name="Oval 64"/>
            <p:cNvSpPr/>
            <p:nvPr/>
          </p:nvSpPr>
          <p:spPr bwMode="auto">
            <a:xfrm>
              <a:off x="7687574" y="2855893"/>
              <a:ext cx="144016" cy="144016"/>
            </a:xfrm>
            <a:prstGeom prst="ellipse">
              <a:avLst/>
            </a:prstGeom>
            <a:grp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66" name="Oval 65"/>
            <p:cNvSpPr/>
            <p:nvPr/>
          </p:nvSpPr>
          <p:spPr bwMode="auto">
            <a:xfrm>
              <a:off x="7194863" y="2855893"/>
              <a:ext cx="144016" cy="144016"/>
            </a:xfrm>
            <a:prstGeom prst="ellipse">
              <a:avLst/>
            </a:prstGeom>
            <a:grp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67" name="Oval 66"/>
            <p:cNvSpPr/>
            <p:nvPr/>
          </p:nvSpPr>
          <p:spPr bwMode="auto">
            <a:xfrm>
              <a:off x="8672996" y="2855893"/>
              <a:ext cx="144016" cy="144016"/>
            </a:xfrm>
            <a:prstGeom prst="ellipse">
              <a:avLst/>
            </a:prstGeom>
            <a:grp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68" name="Oval 67"/>
            <p:cNvSpPr/>
            <p:nvPr/>
          </p:nvSpPr>
          <p:spPr bwMode="auto">
            <a:xfrm>
              <a:off x="8180285" y="2855893"/>
              <a:ext cx="144016" cy="144016"/>
            </a:xfrm>
            <a:prstGeom prst="ellipse">
              <a:avLst/>
            </a:prstGeom>
            <a:grp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grpSp>
      <p:sp>
        <p:nvSpPr>
          <p:cNvPr id="70" name="TextBox 69"/>
          <p:cNvSpPr txBox="1"/>
          <p:nvPr/>
        </p:nvSpPr>
        <p:spPr>
          <a:xfrm>
            <a:off x="3582744" y="4825214"/>
            <a:ext cx="4669549" cy="646331"/>
          </a:xfrm>
          <a:prstGeom prst="rect">
            <a:avLst/>
          </a:prstGeom>
          <a:noFill/>
        </p:spPr>
        <p:txBody>
          <a:bodyPr wrap="square" rtlCol="0">
            <a:spAutoFit/>
          </a:bodyPr>
          <a:lstStyle/>
          <a:p>
            <a:r>
              <a:rPr lang="en-GB" dirty="0" smtClean="0"/>
              <a:t>Eventually, evolved GRN causes evolution to find a maximally fit phenotype every time</a:t>
            </a:r>
            <a:endParaRPr lang="en-GB" dirty="0"/>
          </a:p>
        </p:txBody>
      </p:sp>
    </p:spTree>
    <p:extLst>
      <p:ext uri="{BB962C8B-B14F-4D97-AF65-F5344CB8AC3E}">
        <p14:creationId xmlns:p14="http://schemas.microsoft.com/office/powerpoint/2010/main" val="148098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404664"/>
            <a:ext cx="8496300" cy="649288"/>
          </a:xfrm>
        </p:spPr>
        <p:txBody>
          <a:bodyPr/>
          <a:lstStyle/>
          <a:p>
            <a:r>
              <a:rPr lang="en-GB" dirty="0" smtClean="0"/>
              <a:t>memory facilitates adaptation</a:t>
            </a:r>
            <a:endParaRPr lang="en-GB" dirty="0"/>
          </a:p>
        </p:txBody>
      </p:sp>
      <p:sp>
        <p:nvSpPr>
          <p:cNvPr id="3" name="Content Placeholder 2"/>
          <p:cNvSpPr>
            <a:spLocks noGrp="1"/>
          </p:cNvSpPr>
          <p:nvPr>
            <p:ph idx="1"/>
          </p:nvPr>
        </p:nvSpPr>
        <p:spPr>
          <a:xfrm>
            <a:off x="206257" y="5526626"/>
            <a:ext cx="8280920" cy="513805"/>
          </a:xfrm>
        </p:spPr>
        <p:txBody>
          <a:bodyPr/>
          <a:lstStyle/>
          <a:p>
            <a:r>
              <a:rPr lang="en-GB" dirty="0" smtClean="0"/>
              <a:t>Because it doesn’t just recreate the past, it creates generalisations of it</a:t>
            </a:r>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53</a:t>
            </a:fld>
            <a:endParaRPr lang="en-GB"/>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2919" t="45785" r="11864" b="34441"/>
          <a:stretch/>
        </p:blipFill>
        <p:spPr bwMode="auto">
          <a:xfrm>
            <a:off x="1475656" y="1815921"/>
            <a:ext cx="6627529" cy="2636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06257" y="2449648"/>
            <a:ext cx="1440161" cy="923330"/>
          </a:xfrm>
          <a:prstGeom prst="rect">
            <a:avLst/>
          </a:prstGeom>
          <a:noFill/>
        </p:spPr>
        <p:txBody>
          <a:bodyPr wrap="square" rtlCol="0">
            <a:spAutoFit/>
          </a:bodyPr>
          <a:lstStyle/>
          <a:p>
            <a:r>
              <a:rPr lang="en-GB" dirty="0" smtClean="0"/>
              <a:t>Fitness at end of each episode</a:t>
            </a:r>
            <a:endParaRPr lang="en-GB" dirty="0"/>
          </a:p>
        </p:txBody>
      </p:sp>
      <p:sp>
        <p:nvSpPr>
          <p:cNvPr id="15" name="TextBox 14"/>
          <p:cNvSpPr txBox="1"/>
          <p:nvPr/>
        </p:nvSpPr>
        <p:spPr>
          <a:xfrm>
            <a:off x="3419872" y="4581128"/>
            <a:ext cx="3096344" cy="369332"/>
          </a:xfrm>
          <a:prstGeom prst="rect">
            <a:avLst/>
          </a:prstGeom>
          <a:noFill/>
        </p:spPr>
        <p:txBody>
          <a:bodyPr wrap="square" rtlCol="0">
            <a:spAutoFit/>
          </a:bodyPr>
          <a:lstStyle/>
          <a:p>
            <a:r>
              <a:rPr lang="en-GB" dirty="0" smtClean="0"/>
              <a:t>Evolutionary time (episodes)</a:t>
            </a:r>
            <a:endParaRPr lang="en-GB" dirty="0"/>
          </a:p>
        </p:txBody>
      </p:sp>
    </p:spTree>
    <p:extLst>
      <p:ext uri="{BB962C8B-B14F-4D97-AF65-F5344CB8AC3E}">
        <p14:creationId xmlns:p14="http://schemas.microsoft.com/office/powerpoint/2010/main" val="865049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332656"/>
            <a:ext cx="8496300" cy="649288"/>
          </a:xfrm>
        </p:spPr>
        <p:txBody>
          <a:bodyPr/>
          <a:lstStyle/>
          <a:p>
            <a:r>
              <a:rPr lang="en-GB" sz="3200" dirty="0" smtClean="0"/>
              <a:t>Example phenotypes evolved w and w/o evolved GP map</a:t>
            </a:r>
            <a:endParaRPr lang="en-GB" sz="3200" dirty="0"/>
          </a:p>
        </p:txBody>
      </p:sp>
      <p:sp>
        <p:nvSpPr>
          <p:cNvPr id="3" name="Content Placeholder 2"/>
          <p:cNvSpPr>
            <a:spLocks noGrp="1"/>
          </p:cNvSpPr>
          <p:nvPr>
            <p:ph idx="1"/>
          </p:nvPr>
        </p:nvSpPr>
        <p:spPr>
          <a:xfrm>
            <a:off x="323850" y="1700213"/>
            <a:ext cx="2879998" cy="4114800"/>
          </a:xfrm>
        </p:spPr>
        <p:txBody>
          <a:bodyPr/>
          <a:lstStyle/>
          <a:p>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54</a:t>
            </a:fld>
            <a:endParaRPr lang="en-GB"/>
          </a:p>
        </p:txBody>
      </p:sp>
      <p:pic>
        <p:nvPicPr>
          <p:cNvPr id="5" name="Picture 4"/>
          <p:cNvPicPr/>
          <p:nvPr/>
        </p:nvPicPr>
        <p:blipFill rotWithShape="1">
          <a:blip r:embed="rId2"/>
          <a:srcRect l="13553" t="61013" r="11398" b="33411"/>
          <a:stretch/>
        </p:blipFill>
        <p:spPr bwMode="auto">
          <a:xfrm>
            <a:off x="2336431" y="1412776"/>
            <a:ext cx="6807569" cy="1080120"/>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2"/>
          <a:srcRect l="50985" t="21155" r="11398" b="70930"/>
          <a:stretch/>
        </p:blipFill>
        <p:spPr bwMode="auto">
          <a:xfrm>
            <a:off x="2336431" y="2492896"/>
            <a:ext cx="3967679" cy="2522102"/>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2"/>
          <a:srcRect l="12733" t="53312" r="11398" b="41588"/>
          <a:stretch/>
        </p:blipFill>
        <p:spPr bwMode="auto">
          <a:xfrm>
            <a:off x="0" y="5373216"/>
            <a:ext cx="6881947" cy="988068"/>
          </a:xfrm>
          <a:prstGeom prst="rect">
            <a:avLst/>
          </a:prstGeom>
          <a:ln>
            <a:noFill/>
          </a:ln>
          <a:extLst>
            <a:ext uri="{53640926-AAD7-44D8-BBD7-CCE9431645EC}">
              <a14:shadowObscured xmlns:a14="http://schemas.microsoft.com/office/drawing/2010/main"/>
            </a:ext>
          </a:extLst>
        </p:spPr>
      </p:pic>
      <p:sp>
        <p:nvSpPr>
          <p:cNvPr id="8" name="Oval 7"/>
          <p:cNvSpPr/>
          <p:nvPr/>
        </p:nvSpPr>
        <p:spPr bwMode="auto">
          <a:xfrm>
            <a:off x="5796136" y="2564904"/>
            <a:ext cx="171976" cy="576064"/>
          </a:xfrm>
          <a:prstGeom prst="ellipse">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9" name="Oval 8"/>
          <p:cNvSpPr/>
          <p:nvPr/>
        </p:nvSpPr>
        <p:spPr bwMode="auto">
          <a:xfrm>
            <a:off x="2471425" y="3429000"/>
            <a:ext cx="288032" cy="1218321"/>
          </a:xfrm>
          <a:prstGeom prst="ellipse">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cxnSp>
        <p:nvCxnSpPr>
          <p:cNvPr id="11" name="Straight Connector 10"/>
          <p:cNvCxnSpPr>
            <a:stCxn id="9" idx="4"/>
          </p:cNvCxnSpPr>
          <p:nvPr/>
        </p:nvCxnSpPr>
        <p:spPr bwMode="auto">
          <a:xfrm flipH="1">
            <a:off x="2336431" y="4647321"/>
            <a:ext cx="279010" cy="725895"/>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p:cNvCxnSpPr>
            <a:stCxn id="8" idx="1"/>
          </p:cNvCxnSpPr>
          <p:nvPr/>
        </p:nvCxnSpPr>
        <p:spPr bwMode="auto">
          <a:xfrm flipH="1" flipV="1">
            <a:off x="5436096" y="2276872"/>
            <a:ext cx="385225" cy="372395"/>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611560" y="2996952"/>
            <a:ext cx="1584177" cy="1200329"/>
          </a:xfrm>
          <a:prstGeom prst="rect">
            <a:avLst/>
          </a:prstGeom>
          <a:noFill/>
        </p:spPr>
        <p:txBody>
          <a:bodyPr wrap="square" rtlCol="0">
            <a:spAutoFit/>
          </a:bodyPr>
          <a:lstStyle/>
          <a:p>
            <a:r>
              <a:rPr lang="en-GB" dirty="0" smtClean="0"/>
              <a:t>Fitnesses of locally optimal phenotypes found</a:t>
            </a:r>
            <a:endParaRPr lang="en-GB" dirty="0"/>
          </a:p>
        </p:txBody>
      </p:sp>
      <p:sp>
        <p:nvSpPr>
          <p:cNvPr id="16" name="TextBox 15"/>
          <p:cNvSpPr txBox="1"/>
          <p:nvPr/>
        </p:nvSpPr>
        <p:spPr>
          <a:xfrm>
            <a:off x="2278675" y="4830332"/>
            <a:ext cx="3665395" cy="369332"/>
          </a:xfrm>
          <a:prstGeom prst="rect">
            <a:avLst/>
          </a:prstGeom>
          <a:noFill/>
        </p:spPr>
        <p:txBody>
          <a:bodyPr wrap="square" rtlCol="0">
            <a:spAutoFit/>
          </a:bodyPr>
          <a:lstStyle/>
          <a:p>
            <a:r>
              <a:rPr lang="en-GB" dirty="0" smtClean="0"/>
              <a:t>Deep evolutionary time (episodes)</a:t>
            </a:r>
            <a:endParaRPr lang="en-GB" dirty="0"/>
          </a:p>
        </p:txBody>
      </p:sp>
      <p:sp>
        <p:nvSpPr>
          <p:cNvPr id="17" name="TextBox 16"/>
          <p:cNvSpPr txBox="1"/>
          <p:nvPr/>
        </p:nvSpPr>
        <p:spPr>
          <a:xfrm>
            <a:off x="6732240" y="2463069"/>
            <a:ext cx="2232248" cy="923330"/>
          </a:xfrm>
          <a:prstGeom prst="rect">
            <a:avLst/>
          </a:prstGeom>
          <a:noFill/>
        </p:spPr>
        <p:txBody>
          <a:bodyPr wrap="square" rtlCol="0">
            <a:spAutoFit/>
          </a:bodyPr>
          <a:lstStyle/>
          <a:p>
            <a:r>
              <a:rPr lang="en-GB" dirty="0" smtClean="0"/>
              <a:t>Example phenotypes evolved with evolved GP map</a:t>
            </a:r>
            <a:endParaRPr lang="en-GB" dirty="0"/>
          </a:p>
        </p:txBody>
      </p:sp>
      <p:sp>
        <p:nvSpPr>
          <p:cNvPr id="18" name="TextBox 17"/>
          <p:cNvSpPr txBox="1"/>
          <p:nvPr/>
        </p:nvSpPr>
        <p:spPr>
          <a:xfrm>
            <a:off x="6900006" y="5202996"/>
            <a:ext cx="1584177" cy="1477328"/>
          </a:xfrm>
          <a:prstGeom prst="rect">
            <a:avLst/>
          </a:prstGeom>
          <a:noFill/>
        </p:spPr>
        <p:txBody>
          <a:bodyPr wrap="square" rtlCol="0">
            <a:spAutoFit/>
          </a:bodyPr>
          <a:lstStyle/>
          <a:p>
            <a:r>
              <a:rPr lang="en-GB" dirty="0" smtClean="0"/>
              <a:t>Example phenotypes evolved with ~one-to-one GP map</a:t>
            </a:r>
            <a:endParaRPr lang="en-GB" dirty="0"/>
          </a:p>
        </p:txBody>
      </p:sp>
      <p:sp>
        <p:nvSpPr>
          <p:cNvPr id="19" name="Rectangle 18"/>
          <p:cNvSpPr/>
          <p:nvPr/>
        </p:nvSpPr>
        <p:spPr>
          <a:xfrm>
            <a:off x="6881947" y="4012615"/>
            <a:ext cx="2006190" cy="461665"/>
          </a:xfrm>
          <a:prstGeom prst="rect">
            <a:avLst/>
          </a:prstGeom>
        </p:spPr>
        <p:txBody>
          <a:bodyPr wrap="none">
            <a:spAutoFit/>
          </a:bodyPr>
          <a:lstStyle/>
          <a:p>
            <a:r>
              <a:rPr lang="en-GB" sz="2400" dirty="0" err="1"/>
              <a:t>Loizos</a:t>
            </a:r>
            <a:r>
              <a:rPr lang="en-GB" sz="2400" dirty="0"/>
              <a:t> </a:t>
            </a:r>
            <a:r>
              <a:rPr lang="en-GB" sz="2400" dirty="0" err="1"/>
              <a:t>Kounios</a:t>
            </a:r>
            <a:endParaRPr lang="en-GB" sz="2400" dirty="0"/>
          </a:p>
        </p:txBody>
      </p:sp>
      <p:cxnSp>
        <p:nvCxnSpPr>
          <p:cNvPr id="13" name="Straight Arrow Connector 12"/>
          <p:cNvCxnSpPr/>
          <p:nvPr/>
        </p:nvCxnSpPr>
        <p:spPr bwMode="auto">
          <a:xfrm>
            <a:off x="5724128" y="5014998"/>
            <a:ext cx="504056" cy="0"/>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61388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7" grpId="0"/>
      <p:bldP spid="1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444406"/>
            <a:ext cx="8496300" cy="649288"/>
          </a:xfrm>
        </p:spPr>
        <p:txBody>
          <a:bodyPr/>
          <a:lstStyle/>
          <a:p>
            <a:r>
              <a:rPr lang="en-GB" dirty="0" err="1" smtClean="0"/>
              <a:t>Riedl</a:t>
            </a:r>
            <a:r>
              <a:rPr lang="en-GB" dirty="0" smtClean="0"/>
              <a:t> (1977) – the </a:t>
            </a:r>
            <a:r>
              <a:rPr lang="en-GB" dirty="0" err="1" smtClean="0"/>
              <a:t>imitatory</a:t>
            </a:r>
            <a:r>
              <a:rPr lang="en-GB" dirty="0" smtClean="0"/>
              <a:t> </a:t>
            </a:r>
            <a:r>
              <a:rPr lang="en-GB" dirty="0" err="1" smtClean="0"/>
              <a:t>epigenotype</a:t>
            </a:r>
            <a:endParaRPr lang="en-GB" dirty="0"/>
          </a:p>
        </p:txBody>
      </p:sp>
      <p:sp>
        <p:nvSpPr>
          <p:cNvPr id="3" name="Content Placeholder 2"/>
          <p:cNvSpPr>
            <a:spLocks noGrp="1"/>
          </p:cNvSpPr>
          <p:nvPr>
            <p:ph idx="1"/>
          </p:nvPr>
        </p:nvSpPr>
        <p:spPr>
          <a:xfrm>
            <a:off x="310970" y="1146212"/>
            <a:ext cx="8496300" cy="560433"/>
          </a:xfrm>
        </p:spPr>
        <p:txBody>
          <a:bodyPr/>
          <a:lstStyle/>
          <a:p>
            <a:r>
              <a:rPr lang="en-GB" dirty="0"/>
              <a:t>the evolution of complex </a:t>
            </a:r>
            <a:r>
              <a:rPr lang="en-GB" dirty="0" smtClean="0"/>
              <a:t>organisms is </a:t>
            </a:r>
            <a:r>
              <a:rPr lang="en-GB" dirty="0"/>
              <a:t>facilitated by developmental architectures that are </a:t>
            </a:r>
            <a:r>
              <a:rPr lang="en-GB" dirty="0" smtClean="0"/>
              <a:t>organised by </a:t>
            </a:r>
            <a:r>
              <a:rPr lang="en-GB" dirty="0"/>
              <a:t>natural selection to “mimic” or “imitate” the functional </a:t>
            </a:r>
            <a:r>
              <a:rPr lang="en-GB" dirty="0" smtClean="0"/>
              <a:t>constraints on </a:t>
            </a:r>
            <a:r>
              <a:rPr lang="en-GB" dirty="0"/>
              <a:t>phenotypes</a:t>
            </a:r>
          </a:p>
        </p:txBody>
      </p:sp>
      <p:sp>
        <p:nvSpPr>
          <p:cNvPr id="4" name="Slide Number Placeholder 3"/>
          <p:cNvSpPr>
            <a:spLocks noGrp="1"/>
          </p:cNvSpPr>
          <p:nvPr>
            <p:ph type="sldNum" sz="quarter" idx="12"/>
          </p:nvPr>
        </p:nvSpPr>
        <p:spPr/>
        <p:txBody>
          <a:bodyPr/>
          <a:lstStyle/>
          <a:p>
            <a:fld id="{15F47B36-2F3A-469E-8604-285B2B795295}" type="slidenum">
              <a:rPr lang="en-GB" smtClean="0"/>
              <a:pPr/>
              <a:t>55</a:t>
            </a:fld>
            <a:endParaRPr lang="en-GB"/>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878" t="35948" r="29202" b="30253"/>
          <a:stretch/>
        </p:blipFill>
        <p:spPr bwMode="auto">
          <a:xfrm>
            <a:off x="273050" y="3675943"/>
            <a:ext cx="5960326" cy="1692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153438" y="2575774"/>
            <a:ext cx="4340180" cy="646331"/>
          </a:xfrm>
          <a:prstGeom prst="rect">
            <a:avLst/>
          </a:prstGeom>
          <a:noFill/>
        </p:spPr>
        <p:txBody>
          <a:bodyPr wrap="square" rtlCol="0">
            <a:spAutoFit/>
          </a:bodyPr>
          <a:lstStyle/>
          <a:p>
            <a:r>
              <a:rPr lang="en-GB" dirty="0" smtClean="0"/>
              <a:t>Evolved regulatory interactions have same structure as the epistasis in the problem</a:t>
            </a:r>
            <a:endParaRPr lang="en-GB" dirty="0"/>
          </a:p>
        </p:txBody>
      </p:sp>
      <p:cxnSp>
        <p:nvCxnSpPr>
          <p:cNvPr id="10" name="Straight Arrow Connector 9"/>
          <p:cNvCxnSpPr/>
          <p:nvPr/>
        </p:nvCxnSpPr>
        <p:spPr bwMode="auto">
          <a:xfrm>
            <a:off x="5615189" y="3222105"/>
            <a:ext cx="0" cy="306706"/>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p:cNvCxnSpPr>
            <a:stCxn id="5" idx="1"/>
          </p:cNvCxnSpPr>
          <p:nvPr/>
        </p:nvCxnSpPr>
        <p:spPr bwMode="auto">
          <a:xfrm flipH="1">
            <a:off x="1262130" y="2898940"/>
            <a:ext cx="2891308" cy="735289"/>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p:cNvCxnSpPr/>
          <p:nvPr/>
        </p:nvCxnSpPr>
        <p:spPr bwMode="auto">
          <a:xfrm>
            <a:off x="5190186" y="5267459"/>
            <a:ext cx="1043190" cy="0"/>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6066963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444406"/>
            <a:ext cx="8496300" cy="649288"/>
          </a:xfrm>
        </p:spPr>
        <p:txBody>
          <a:bodyPr/>
          <a:lstStyle/>
          <a:p>
            <a:r>
              <a:rPr lang="en-GB" dirty="0" err="1" smtClean="0"/>
              <a:t>Riedl</a:t>
            </a:r>
            <a:r>
              <a:rPr lang="en-GB" dirty="0" smtClean="0"/>
              <a:t> (1977) – the </a:t>
            </a:r>
            <a:r>
              <a:rPr lang="en-GB" dirty="0" err="1" smtClean="0"/>
              <a:t>imitatory</a:t>
            </a:r>
            <a:r>
              <a:rPr lang="en-GB" dirty="0" smtClean="0"/>
              <a:t> </a:t>
            </a:r>
            <a:r>
              <a:rPr lang="en-GB" dirty="0" err="1" smtClean="0"/>
              <a:t>epigenotype</a:t>
            </a:r>
            <a:endParaRPr lang="en-GB" dirty="0"/>
          </a:p>
        </p:txBody>
      </p:sp>
      <p:sp>
        <p:nvSpPr>
          <p:cNvPr id="3" name="Content Placeholder 2"/>
          <p:cNvSpPr>
            <a:spLocks noGrp="1"/>
          </p:cNvSpPr>
          <p:nvPr>
            <p:ph idx="1"/>
          </p:nvPr>
        </p:nvSpPr>
        <p:spPr>
          <a:xfrm>
            <a:off x="310970" y="1146212"/>
            <a:ext cx="8496300" cy="560433"/>
          </a:xfrm>
        </p:spPr>
        <p:txBody>
          <a:bodyPr/>
          <a:lstStyle/>
          <a:p>
            <a:r>
              <a:rPr lang="en-GB" dirty="0"/>
              <a:t>the evolution of complex </a:t>
            </a:r>
            <a:r>
              <a:rPr lang="en-GB" dirty="0" smtClean="0"/>
              <a:t>organisms is </a:t>
            </a:r>
            <a:r>
              <a:rPr lang="en-GB" dirty="0"/>
              <a:t>facilitated by developmental architectures that are </a:t>
            </a:r>
            <a:r>
              <a:rPr lang="en-GB" dirty="0" smtClean="0"/>
              <a:t>organised by </a:t>
            </a:r>
            <a:r>
              <a:rPr lang="en-GB" dirty="0"/>
              <a:t>natural selection to “mimic” or “imitate” the functional </a:t>
            </a:r>
            <a:r>
              <a:rPr lang="en-GB" dirty="0" smtClean="0"/>
              <a:t>constraints on </a:t>
            </a:r>
            <a:r>
              <a:rPr lang="en-GB" dirty="0"/>
              <a:t>phenotypes</a:t>
            </a:r>
          </a:p>
        </p:txBody>
      </p:sp>
      <p:sp>
        <p:nvSpPr>
          <p:cNvPr id="4" name="Slide Number Placeholder 3"/>
          <p:cNvSpPr>
            <a:spLocks noGrp="1"/>
          </p:cNvSpPr>
          <p:nvPr>
            <p:ph type="sldNum" sz="quarter" idx="12"/>
          </p:nvPr>
        </p:nvSpPr>
        <p:spPr/>
        <p:txBody>
          <a:bodyPr/>
          <a:lstStyle/>
          <a:p>
            <a:fld id="{15F47B36-2F3A-469E-8604-285B2B795295}" type="slidenum">
              <a:rPr lang="en-GB" smtClean="0"/>
              <a:pPr/>
              <a:t>56</a:t>
            </a:fld>
            <a:endParaRPr lang="en-GB"/>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878" t="35948" r="1813" b="30253"/>
          <a:stretch/>
        </p:blipFill>
        <p:spPr bwMode="auto">
          <a:xfrm>
            <a:off x="273049" y="3675943"/>
            <a:ext cx="8399845" cy="1692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878" t="35948" r="29202" b="30253"/>
          <a:stretch/>
        </p:blipFill>
        <p:spPr bwMode="auto">
          <a:xfrm>
            <a:off x="273050" y="3675943"/>
            <a:ext cx="5960326" cy="1692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293216" y="2575774"/>
            <a:ext cx="3200401" cy="646331"/>
          </a:xfrm>
          <a:prstGeom prst="rect">
            <a:avLst/>
          </a:prstGeom>
          <a:noFill/>
        </p:spPr>
        <p:txBody>
          <a:bodyPr wrap="square" rtlCol="0">
            <a:spAutoFit/>
          </a:bodyPr>
          <a:lstStyle/>
          <a:p>
            <a:r>
              <a:rPr lang="en-GB" dirty="0" smtClean="0"/>
              <a:t>Plus… structure of the optimal solution by generalisation</a:t>
            </a:r>
            <a:endParaRPr lang="en-GB" dirty="0"/>
          </a:p>
        </p:txBody>
      </p:sp>
      <p:cxnSp>
        <p:nvCxnSpPr>
          <p:cNvPr id="10" name="Straight Arrow Connector 9"/>
          <p:cNvCxnSpPr/>
          <p:nvPr/>
        </p:nvCxnSpPr>
        <p:spPr bwMode="auto">
          <a:xfrm>
            <a:off x="6787166" y="3222105"/>
            <a:ext cx="0" cy="412124"/>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p:nvPr/>
        </p:nvCxnSpPr>
        <p:spPr bwMode="auto">
          <a:xfrm>
            <a:off x="7534139" y="3222105"/>
            <a:ext cx="358462" cy="358462"/>
          </a:xfrm>
          <a:prstGeom prst="straightConnector1">
            <a:avLst/>
          </a:prstGeom>
          <a:solidFill>
            <a:schemeClr val="accent1"/>
          </a:solidFill>
          <a:ln w="127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0831456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5F47B36-2F3A-469E-8604-285B2B795295}" type="slidenum">
              <a:rPr lang="en-GB" smtClean="0"/>
              <a:pPr/>
              <a:t>57</a:t>
            </a:fld>
            <a:endParaRPr lang="en-GB"/>
          </a:p>
        </p:txBody>
      </p:sp>
      <p:pic>
        <p:nvPicPr>
          <p:cNvPr id="5" name="Picture 4"/>
          <p:cNvPicPr>
            <a:picLocks noChangeAspect="1"/>
          </p:cNvPicPr>
          <p:nvPr/>
        </p:nvPicPr>
        <p:blipFill rotWithShape="1">
          <a:blip r:embed="rId2"/>
          <a:srcRect l="7956" t="19792" r="8696" b="29551"/>
          <a:stretch/>
        </p:blipFill>
        <p:spPr>
          <a:xfrm>
            <a:off x="0" y="1876927"/>
            <a:ext cx="9154417" cy="3128210"/>
          </a:xfrm>
          <a:prstGeom prst="rect">
            <a:avLst/>
          </a:prstGeom>
        </p:spPr>
      </p:pic>
      <p:sp>
        <p:nvSpPr>
          <p:cNvPr id="6" name="Title 1"/>
          <p:cNvSpPr txBox="1">
            <a:spLocks/>
          </p:cNvSpPr>
          <p:nvPr/>
        </p:nvSpPr>
        <p:spPr bwMode="auto">
          <a:xfrm>
            <a:off x="285750" y="573339"/>
            <a:ext cx="8496300" cy="649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3500">
                <a:solidFill>
                  <a:schemeClr val="tx2"/>
                </a:solidFill>
                <a:latin typeface="+mj-lt"/>
                <a:ea typeface="+mj-ea"/>
                <a:cs typeface="+mj-cs"/>
              </a:defRPr>
            </a:lvl1pPr>
            <a:lvl2pPr algn="l" rtl="0" eaLnBrk="1" fontAlgn="base" hangingPunct="1">
              <a:spcBef>
                <a:spcPct val="0"/>
              </a:spcBef>
              <a:spcAft>
                <a:spcPct val="0"/>
              </a:spcAft>
              <a:defRPr sz="3500">
                <a:solidFill>
                  <a:schemeClr val="tx2"/>
                </a:solidFill>
                <a:latin typeface="Georgia" pitchFamily="16" charset="0"/>
                <a:ea typeface="ＭＳ Ｐゴシック" pitchFamily="16" charset="-128"/>
              </a:defRPr>
            </a:lvl2pPr>
            <a:lvl3pPr algn="l" rtl="0" eaLnBrk="1" fontAlgn="base" hangingPunct="1">
              <a:spcBef>
                <a:spcPct val="0"/>
              </a:spcBef>
              <a:spcAft>
                <a:spcPct val="0"/>
              </a:spcAft>
              <a:defRPr sz="3500">
                <a:solidFill>
                  <a:schemeClr val="tx2"/>
                </a:solidFill>
                <a:latin typeface="Georgia" pitchFamily="16" charset="0"/>
                <a:ea typeface="ＭＳ Ｐゴシック" pitchFamily="16" charset="-128"/>
              </a:defRPr>
            </a:lvl3pPr>
            <a:lvl4pPr algn="l" rtl="0" eaLnBrk="1" fontAlgn="base" hangingPunct="1">
              <a:spcBef>
                <a:spcPct val="0"/>
              </a:spcBef>
              <a:spcAft>
                <a:spcPct val="0"/>
              </a:spcAft>
              <a:defRPr sz="3500">
                <a:solidFill>
                  <a:schemeClr val="tx2"/>
                </a:solidFill>
                <a:latin typeface="Georgia" pitchFamily="16" charset="0"/>
                <a:ea typeface="ＭＳ Ｐゴシック" pitchFamily="16" charset="-128"/>
              </a:defRPr>
            </a:lvl4pPr>
            <a:lvl5pPr algn="l" rtl="0" eaLnBrk="1" fontAlgn="base" hangingPunct="1">
              <a:spcBef>
                <a:spcPct val="0"/>
              </a:spcBef>
              <a:spcAft>
                <a:spcPct val="0"/>
              </a:spcAft>
              <a:defRPr sz="3500">
                <a:solidFill>
                  <a:schemeClr val="tx2"/>
                </a:solidFill>
                <a:latin typeface="Georgia" pitchFamily="16" charset="0"/>
                <a:ea typeface="ＭＳ Ｐゴシック" pitchFamily="16" charset="-128"/>
              </a:defRPr>
            </a:lvl5pPr>
            <a:lvl6pPr marL="457200" algn="l" rtl="0" eaLnBrk="1" fontAlgn="base" hangingPunct="1">
              <a:spcBef>
                <a:spcPct val="0"/>
              </a:spcBef>
              <a:spcAft>
                <a:spcPct val="0"/>
              </a:spcAft>
              <a:defRPr sz="3500">
                <a:solidFill>
                  <a:schemeClr val="tx2"/>
                </a:solidFill>
                <a:latin typeface="Georgia" pitchFamily="16" charset="0"/>
                <a:ea typeface="ＭＳ Ｐゴシック" pitchFamily="16" charset="-128"/>
              </a:defRPr>
            </a:lvl6pPr>
            <a:lvl7pPr marL="914400" algn="l" rtl="0" eaLnBrk="1" fontAlgn="base" hangingPunct="1">
              <a:spcBef>
                <a:spcPct val="0"/>
              </a:spcBef>
              <a:spcAft>
                <a:spcPct val="0"/>
              </a:spcAft>
              <a:defRPr sz="3500">
                <a:solidFill>
                  <a:schemeClr val="tx2"/>
                </a:solidFill>
                <a:latin typeface="Georgia" pitchFamily="16" charset="0"/>
                <a:ea typeface="ＭＳ Ｐゴシック" pitchFamily="16" charset="-128"/>
              </a:defRPr>
            </a:lvl7pPr>
            <a:lvl8pPr marL="1371600" algn="l" rtl="0" eaLnBrk="1" fontAlgn="base" hangingPunct="1">
              <a:spcBef>
                <a:spcPct val="0"/>
              </a:spcBef>
              <a:spcAft>
                <a:spcPct val="0"/>
              </a:spcAft>
              <a:defRPr sz="3500">
                <a:solidFill>
                  <a:schemeClr val="tx2"/>
                </a:solidFill>
                <a:latin typeface="Georgia" pitchFamily="16" charset="0"/>
                <a:ea typeface="ＭＳ Ｐゴシック" pitchFamily="16" charset="-128"/>
              </a:defRPr>
            </a:lvl8pPr>
            <a:lvl9pPr marL="1828800" algn="l" rtl="0" eaLnBrk="1" fontAlgn="base" hangingPunct="1">
              <a:spcBef>
                <a:spcPct val="0"/>
              </a:spcBef>
              <a:spcAft>
                <a:spcPct val="0"/>
              </a:spcAft>
              <a:defRPr sz="3500">
                <a:solidFill>
                  <a:schemeClr val="tx2"/>
                </a:solidFill>
                <a:latin typeface="Georgia" pitchFamily="16" charset="0"/>
                <a:ea typeface="ＭＳ Ｐゴシック" pitchFamily="16" charset="-128"/>
              </a:defRPr>
            </a:lvl9pPr>
          </a:lstStyle>
          <a:p>
            <a:r>
              <a:rPr lang="en-GB" sz="2800" kern="0" dirty="0" smtClean="0"/>
              <a:t>The phenotypic fitness landscape changes over deep evolutionary time</a:t>
            </a:r>
            <a:endParaRPr lang="en-GB" sz="2800" kern="0" dirty="0"/>
          </a:p>
        </p:txBody>
      </p:sp>
    </p:spTree>
    <p:extLst>
      <p:ext uri="{BB962C8B-B14F-4D97-AF65-F5344CB8AC3E}">
        <p14:creationId xmlns:p14="http://schemas.microsoft.com/office/powerpoint/2010/main" val="15840678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5659437"/>
            <a:ext cx="8496300" cy="649288"/>
          </a:xfrm>
        </p:spPr>
        <p:txBody>
          <a:bodyPr/>
          <a:lstStyle/>
          <a:p>
            <a:r>
              <a:rPr lang="en-GB" sz="2400" dirty="0" smtClean="0"/>
              <a:t>Regulatory interactions evolve to supress/amplify trait combinations that conflict/agree with high fitness phenotypes</a:t>
            </a:r>
            <a:endParaRPr lang="en-GB" sz="2400" dirty="0"/>
          </a:p>
        </p:txBody>
      </p:sp>
      <p:pic>
        <p:nvPicPr>
          <p:cNvPr id="5" name="frames.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39925" y="946234"/>
            <a:ext cx="5187950" cy="4114800"/>
          </a:xfrm>
        </p:spPr>
      </p:pic>
      <p:sp>
        <p:nvSpPr>
          <p:cNvPr id="4" name="Slide Number Placeholder 3"/>
          <p:cNvSpPr>
            <a:spLocks noGrp="1"/>
          </p:cNvSpPr>
          <p:nvPr>
            <p:ph type="sldNum" sz="quarter" idx="12"/>
          </p:nvPr>
        </p:nvSpPr>
        <p:spPr/>
        <p:txBody>
          <a:bodyPr/>
          <a:lstStyle/>
          <a:p>
            <a:fld id="{15F47B36-2F3A-469E-8604-285B2B795295}" type="slidenum">
              <a:rPr lang="en-GB" smtClean="0"/>
              <a:pPr/>
              <a:t>58</a:t>
            </a:fld>
            <a:endParaRPr lang="en-GB"/>
          </a:p>
        </p:txBody>
      </p:sp>
    </p:spTree>
    <p:extLst>
      <p:ext uri="{BB962C8B-B14F-4D97-AF65-F5344CB8AC3E}">
        <p14:creationId xmlns:p14="http://schemas.microsoft.com/office/powerpoint/2010/main" val="8006359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7697" t="17599" r="12148" b="28234"/>
          <a:stretch/>
        </p:blipFill>
        <p:spPr>
          <a:xfrm>
            <a:off x="-118040" y="1106905"/>
            <a:ext cx="9127958" cy="3962401"/>
          </a:xfrm>
          <a:prstGeom prst="rect">
            <a:avLst/>
          </a:prstGeom>
        </p:spPr>
      </p:pic>
      <p:sp>
        <p:nvSpPr>
          <p:cNvPr id="4" name="Slide Number Placeholder 3"/>
          <p:cNvSpPr>
            <a:spLocks noGrp="1"/>
          </p:cNvSpPr>
          <p:nvPr>
            <p:ph type="sldNum" sz="quarter" idx="12"/>
          </p:nvPr>
        </p:nvSpPr>
        <p:spPr/>
        <p:txBody>
          <a:bodyPr/>
          <a:lstStyle/>
          <a:p>
            <a:fld id="{15F47B36-2F3A-469E-8604-285B2B795295}" type="slidenum">
              <a:rPr lang="en-GB" smtClean="0"/>
              <a:pPr/>
              <a:t>59</a:t>
            </a:fld>
            <a:endParaRPr lang="en-GB"/>
          </a:p>
        </p:txBody>
      </p:sp>
      <p:grpSp>
        <p:nvGrpSpPr>
          <p:cNvPr id="20" name="Group 19"/>
          <p:cNvGrpSpPr/>
          <p:nvPr/>
        </p:nvGrpSpPr>
        <p:grpSpPr>
          <a:xfrm>
            <a:off x="115303" y="2903439"/>
            <a:ext cx="7134932" cy="3625900"/>
            <a:chOff x="99261" y="1796534"/>
            <a:chExt cx="7134932" cy="3625900"/>
          </a:xfrm>
        </p:grpSpPr>
        <p:sp>
          <p:nvSpPr>
            <p:cNvPr id="6" name="TextBox 5"/>
            <p:cNvSpPr txBox="1"/>
            <p:nvPr/>
          </p:nvSpPr>
          <p:spPr>
            <a:xfrm>
              <a:off x="1684419" y="1796534"/>
              <a:ext cx="613694" cy="369332"/>
            </a:xfrm>
            <a:prstGeom prst="rect">
              <a:avLst/>
            </a:prstGeom>
            <a:noFill/>
          </p:spPr>
          <p:txBody>
            <a:bodyPr wrap="none" rtlCol="0">
              <a:spAutoFit/>
            </a:bodyPr>
            <a:lstStyle/>
            <a:p>
              <a:r>
                <a:rPr lang="en-GB" dirty="0" smtClean="0"/>
                <a:t>start</a:t>
              </a:r>
              <a:endParaRPr lang="en-GB" dirty="0"/>
            </a:p>
          </p:txBody>
        </p:sp>
        <p:sp>
          <p:nvSpPr>
            <p:cNvPr id="7" name="TextBox 6"/>
            <p:cNvSpPr txBox="1"/>
            <p:nvPr/>
          </p:nvSpPr>
          <p:spPr>
            <a:xfrm>
              <a:off x="99261" y="4037439"/>
              <a:ext cx="1087856" cy="646331"/>
            </a:xfrm>
            <a:prstGeom prst="rect">
              <a:avLst/>
            </a:prstGeom>
            <a:noFill/>
          </p:spPr>
          <p:txBody>
            <a:bodyPr wrap="square" rtlCol="0">
              <a:spAutoFit/>
            </a:bodyPr>
            <a:lstStyle/>
            <a:p>
              <a:r>
                <a:rPr lang="en-GB" dirty="0"/>
                <a:t>g</a:t>
              </a:r>
              <a:r>
                <a:rPr lang="en-GB" dirty="0" smtClean="0"/>
                <a:t>lobal optimum</a:t>
              </a:r>
              <a:endParaRPr lang="en-GB" dirty="0"/>
            </a:p>
          </p:txBody>
        </p:sp>
        <p:cxnSp>
          <p:nvCxnSpPr>
            <p:cNvPr id="8" name="Straight Arrow Connector 7"/>
            <p:cNvCxnSpPr/>
            <p:nvPr/>
          </p:nvCxnSpPr>
          <p:spPr bwMode="auto">
            <a:xfrm flipH="1" flipV="1">
              <a:off x="99262" y="3689684"/>
              <a:ext cx="224588" cy="347755"/>
            </a:xfrm>
            <a:prstGeom prst="straightConnector1">
              <a:avLst/>
            </a:prstGeom>
            <a:solidFill>
              <a:schemeClr val="accent1"/>
            </a:solidFill>
            <a:ln w="12700"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p:cNvSpPr txBox="1"/>
            <p:nvPr/>
          </p:nvSpPr>
          <p:spPr>
            <a:xfrm>
              <a:off x="5117367" y="4214391"/>
              <a:ext cx="2116826" cy="646331"/>
            </a:xfrm>
            <a:prstGeom prst="rect">
              <a:avLst/>
            </a:prstGeom>
            <a:noFill/>
          </p:spPr>
          <p:txBody>
            <a:bodyPr wrap="square" rtlCol="0">
              <a:spAutoFit/>
            </a:bodyPr>
            <a:lstStyle/>
            <a:p>
              <a:pPr algn="r"/>
              <a:r>
                <a:rPr lang="en-GB" dirty="0" smtClean="0"/>
                <a:t>Evolution w direct encoding is stuck</a:t>
              </a:r>
              <a:endParaRPr lang="en-GB" dirty="0"/>
            </a:p>
          </p:txBody>
        </p:sp>
        <p:cxnSp>
          <p:nvCxnSpPr>
            <p:cNvPr id="11" name="Straight Arrow Connector 10"/>
            <p:cNvCxnSpPr/>
            <p:nvPr/>
          </p:nvCxnSpPr>
          <p:spPr bwMode="auto">
            <a:xfrm flipH="1" flipV="1">
              <a:off x="4429898" y="3288062"/>
              <a:ext cx="1104628" cy="934043"/>
            </a:xfrm>
            <a:prstGeom prst="straightConnector1">
              <a:avLst/>
            </a:prstGeom>
            <a:solidFill>
              <a:schemeClr val="accent1"/>
            </a:solidFill>
            <a:ln w="12700"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p:nvPr/>
          </p:nvCxnSpPr>
          <p:spPr bwMode="auto">
            <a:xfrm flipV="1">
              <a:off x="3529261" y="3288062"/>
              <a:ext cx="449181" cy="792117"/>
            </a:xfrm>
            <a:prstGeom prst="straightConnector1">
              <a:avLst/>
            </a:prstGeom>
            <a:solidFill>
              <a:schemeClr val="accent1"/>
            </a:solidFill>
            <a:ln w="12700"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Box 17"/>
            <p:cNvSpPr txBox="1"/>
            <p:nvPr/>
          </p:nvSpPr>
          <p:spPr>
            <a:xfrm>
              <a:off x="1187116" y="4222105"/>
              <a:ext cx="4089367" cy="1200329"/>
            </a:xfrm>
            <a:prstGeom prst="rect">
              <a:avLst/>
            </a:prstGeom>
            <a:noFill/>
          </p:spPr>
          <p:txBody>
            <a:bodyPr wrap="square" rtlCol="0">
              <a:spAutoFit/>
            </a:bodyPr>
            <a:lstStyle/>
            <a:p>
              <a:r>
                <a:rPr lang="en-GB" dirty="0" smtClean="0"/>
                <a:t>Evolution w evolved mapping mutations that move closer to global optimum even though these same mutations would have been deleterious in the one-to-one map</a:t>
              </a:r>
              <a:endParaRPr lang="en-GB" dirty="0"/>
            </a:p>
          </p:txBody>
        </p:sp>
      </p:grpSp>
    </p:spTree>
    <p:extLst>
      <p:ext uri="{BB962C8B-B14F-4D97-AF65-F5344CB8AC3E}">
        <p14:creationId xmlns:p14="http://schemas.microsoft.com/office/powerpoint/2010/main" val="21575198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Learning theory meets evolvability</a:t>
            </a:r>
            <a:endParaRPr lang="en-GB" dirty="0"/>
          </a:p>
        </p:txBody>
      </p:sp>
      <p:sp>
        <p:nvSpPr>
          <p:cNvPr id="3" name="Content Placeholder 2"/>
          <p:cNvSpPr>
            <a:spLocks noGrp="1"/>
          </p:cNvSpPr>
          <p:nvPr>
            <p:ph idx="1"/>
          </p:nvPr>
        </p:nvSpPr>
        <p:spPr/>
        <p:txBody>
          <a:bodyPr/>
          <a:lstStyle/>
          <a:p>
            <a:r>
              <a:rPr lang="en-GB" dirty="0" smtClean="0"/>
              <a:t>A learning system is a system that improves its ability at some task with experience. i.e. </a:t>
            </a:r>
            <a:r>
              <a:rPr lang="en-GB" dirty="0"/>
              <a:t>i</a:t>
            </a:r>
            <a:r>
              <a:rPr lang="en-GB" dirty="0" smtClean="0"/>
              <a:t>t has a behaviour, and it improves that behaviour. </a:t>
            </a:r>
          </a:p>
          <a:p>
            <a:r>
              <a:rPr lang="en-GB" dirty="0" smtClean="0"/>
              <a:t>Learning systems that merely repeat behaviours that were rewarded in the past are trivial. More interesting are learning systems that </a:t>
            </a:r>
            <a:r>
              <a:rPr lang="en-GB" i="1" dirty="0" smtClean="0"/>
              <a:t>generalise </a:t>
            </a:r>
            <a:r>
              <a:rPr lang="en-GB" dirty="0" smtClean="0"/>
              <a:t>– i.e. produce behaviours that anticipate which actions will confer positive rewards in previously unseen situations. This is not magic.</a:t>
            </a:r>
          </a:p>
          <a:p>
            <a:r>
              <a:rPr lang="en-GB" dirty="0" smtClean="0"/>
              <a:t>Could learning theory help us understand how evolution could (act like) it anticipates what is needed in novel selective environments – the evolution of evolvability?</a:t>
            </a:r>
          </a:p>
        </p:txBody>
      </p:sp>
      <p:sp>
        <p:nvSpPr>
          <p:cNvPr id="4" name="Slide Number Placeholder 3"/>
          <p:cNvSpPr>
            <a:spLocks noGrp="1"/>
          </p:cNvSpPr>
          <p:nvPr>
            <p:ph type="sldNum" sz="quarter" idx="12"/>
          </p:nvPr>
        </p:nvSpPr>
        <p:spPr/>
        <p:txBody>
          <a:bodyPr/>
          <a:lstStyle/>
          <a:p>
            <a:fld id="{15F47B36-2F3A-469E-8604-285B2B795295}" type="slidenum">
              <a:rPr lang="en-GB" smtClean="0"/>
              <a:pPr/>
              <a:t>6</a:t>
            </a:fld>
            <a:endParaRPr lang="en-GB"/>
          </a:p>
        </p:txBody>
      </p:sp>
    </p:spTree>
    <p:extLst>
      <p:ext uri="{BB962C8B-B14F-4D97-AF65-F5344CB8AC3E}">
        <p14:creationId xmlns:p14="http://schemas.microsoft.com/office/powerpoint/2010/main" val="302038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50" y="682781"/>
            <a:ext cx="8496300" cy="5625943"/>
          </a:xfrm>
        </p:spPr>
        <p:txBody>
          <a:bodyPr/>
          <a:lstStyle/>
          <a:p>
            <a:pPr marL="0" indent="0">
              <a:buNone/>
            </a:pPr>
            <a:r>
              <a:rPr lang="en-GB" dirty="0"/>
              <a:t>It accepts some mutations that would have been deleterious, and ignores some mutations that would have been beneficial, to get closer to G.O. </a:t>
            </a:r>
          </a:p>
          <a:p>
            <a:pPr marL="0" indent="0">
              <a:buNone/>
            </a:pPr>
            <a:r>
              <a:rPr lang="en-GB" dirty="0"/>
              <a:t>It does it by changing the phenotypic effects of mutations such that deleterious mutations going toward the GO are less deleterious and beneficial mutations going away from the GO are less beneficial. In short, mutations that reduce the distance to the GO are always beneficial in the new map. </a:t>
            </a:r>
          </a:p>
          <a:p>
            <a:pPr marL="0" indent="0">
              <a:buNone/>
            </a:pPr>
            <a:r>
              <a:rPr lang="en-GB" dirty="0" smtClean="0"/>
              <a:t>Evolution </a:t>
            </a:r>
            <a:r>
              <a:rPr lang="en-GB" dirty="0"/>
              <a:t>with the highly evolved GP map acts </a:t>
            </a:r>
            <a:r>
              <a:rPr lang="en-GB" dirty="0" smtClean="0"/>
              <a:t>‘as if’ </a:t>
            </a:r>
            <a:r>
              <a:rPr lang="en-GB" dirty="0"/>
              <a:t>it </a:t>
            </a:r>
            <a:r>
              <a:rPr lang="en-GB" dirty="0" smtClean="0"/>
              <a:t>has forethought (not short-sighted). But really its </a:t>
            </a:r>
            <a:r>
              <a:rPr lang="en-GB" i="1" dirty="0" smtClean="0"/>
              <a:t>generalised recall </a:t>
            </a:r>
            <a:r>
              <a:rPr lang="en-GB" dirty="0" smtClean="0"/>
              <a:t>of stuff its already seen</a:t>
            </a:r>
            <a:r>
              <a:rPr lang="en-GB" i="1" dirty="0" smtClean="0"/>
              <a:t>. </a:t>
            </a:r>
          </a:p>
          <a:p>
            <a:pPr marL="0" indent="0">
              <a:buNone/>
            </a:pPr>
            <a:r>
              <a:rPr lang="en-GB" dirty="0" smtClean="0"/>
              <a:t>Does not merely recall past phenotypes but also novel ones from same class</a:t>
            </a:r>
          </a:p>
        </p:txBody>
      </p:sp>
      <p:sp>
        <p:nvSpPr>
          <p:cNvPr id="4" name="Slide Number Placeholder 3"/>
          <p:cNvSpPr>
            <a:spLocks noGrp="1"/>
          </p:cNvSpPr>
          <p:nvPr>
            <p:ph type="sldNum" sz="quarter" idx="12"/>
          </p:nvPr>
        </p:nvSpPr>
        <p:spPr/>
        <p:txBody>
          <a:bodyPr/>
          <a:lstStyle/>
          <a:p>
            <a:fld id="{15F47B36-2F3A-469E-8604-285B2B795295}" type="slidenum">
              <a:rPr lang="en-GB" smtClean="0"/>
              <a:pPr/>
              <a:t>60</a:t>
            </a:fld>
            <a:endParaRPr lang="en-GB"/>
          </a:p>
        </p:txBody>
      </p:sp>
    </p:spTree>
    <p:extLst>
      <p:ext uri="{BB962C8B-B14F-4D97-AF65-F5344CB8AC3E}">
        <p14:creationId xmlns:p14="http://schemas.microsoft.com/office/powerpoint/2010/main" val="29530738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smtClean="0"/>
              <a:t>nothing </a:t>
            </a:r>
            <a:r>
              <a:rPr lang="en-GB" dirty="0"/>
              <a:t>special about this landscape </a:t>
            </a:r>
            <a:endParaRPr lang="en-GB" dirty="0" smtClean="0"/>
          </a:p>
          <a:p>
            <a:r>
              <a:rPr lang="en-GB" dirty="0" smtClean="0"/>
              <a:t>Same result occurs with </a:t>
            </a:r>
            <a:br>
              <a:rPr lang="en-GB" dirty="0" smtClean="0"/>
            </a:br>
            <a:r>
              <a:rPr lang="en-GB" dirty="0" smtClean="0"/>
              <a:t>landscapes defined by </a:t>
            </a:r>
            <a:br>
              <a:rPr lang="en-GB" dirty="0" smtClean="0"/>
            </a:br>
            <a:r>
              <a:rPr lang="en-GB" dirty="0" smtClean="0"/>
              <a:t>random pairwise </a:t>
            </a:r>
            <a:br>
              <a:rPr lang="en-GB" dirty="0" smtClean="0"/>
            </a:br>
            <a:r>
              <a:rPr lang="en-GB" dirty="0" smtClean="0"/>
              <a:t>epistasis</a:t>
            </a:r>
          </a:p>
          <a:p>
            <a:endParaRPr lang="en-GB" sz="2000" dirty="0" smtClean="0"/>
          </a:p>
          <a:p>
            <a:endParaRPr lang="en-GB" sz="2000" dirty="0"/>
          </a:p>
          <a:p>
            <a:endParaRPr lang="en-GB" sz="2000" dirty="0" smtClean="0"/>
          </a:p>
          <a:p>
            <a:r>
              <a:rPr lang="en-GB" sz="2000" dirty="0" smtClean="0"/>
              <a:t>Random </a:t>
            </a:r>
            <a:r>
              <a:rPr lang="en-GB" sz="2000" dirty="0"/>
              <a:t>pairwise epistasis </a:t>
            </a:r>
            <a:r>
              <a:rPr lang="en-GB" sz="2000" dirty="0" smtClean="0">
                <a:sym typeface="Symbol" panose="05050102010706020507" pitchFamily="18" charset="2"/>
              </a:rPr>
              <a:t></a:t>
            </a:r>
            <a:r>
              <a:rPr lang="en-GB" sz="2000" dirty="0" smtClean="0"/>
              <a:t> random landscape; </a:t>
            </a:r>
            <a:br>
              <a:rPr lang="en-GB" sz="2000" dirty="0" smtClean="0"/>
            </a:br>
            <a:r>
              <a:rPr lang="en-GB" sz="2000" dirty="0" smtClean="0"/>
              <a:t>there is still structure that can be learnt</a:t>
            </a:r>
            <a:endParaRPr lang="en-GB" sz="2000"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61</a:t>
            </a:fld>
            <a:endParaRPr lang="en-GB"/>
          </a:p>
        </p:txBody>
      </p:sp>
      <p:pic>
        <p:nvPicPr>
          <p:cNvPr id="5" name="Picture 4"/>
          <p:cNvPicPr>
            <a:picLocks noChangeAspect="1"/>
          </p:cNvPicPr>
          <p:nvPr/>
        </p:nvPicPr>
        <p:blipFill rotWithShape="1">
          <a:blip r:embed="rId2"/>
          <a:srcRect l="49371" t="42677" r="12763" b="16092"/>
          <a:stretch/>
        </p:blipFill>
        <p:spPr>
          <a:xfrm>
            <a:off x="3855208" y="2484957"/>
            <a:ext cx="4926842" cy="3016157"/>
          </a:xfrm>
          <a:prstGeom prst="rect">
            <a:avLst/>
          </a:prstGeom>
        </p:spPr>
      </p:pic>
    </p:spTree>
    <p:extLst>
      <p:ext uri="{BB962C8B-B14F-4D97-AF65-F5344CB8AC3E}">
        <p14:creationId xmlns:p14="http://schemas.microsoft.com/office/powerpoint/2010/main" val="326891134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Conclusions part 3 (of 3)</a:t>
            </a:r>
            <a:endParaRPr lang="en-GB" dirty="0"/>
          </a:p>
        </p:txBody>
      </p:sp>
      <p:sp>
        <p:nvSpPr>
          <p:cNvPr id="3" name="Content Placeholder 2"/>
          <p:cNvSpPr>
            <a:spLocks noGrp="1"/>
          </p:cNvSpPr>
          <p:nvPr>
            <p:ph idx="1"/>
          </p:nvPr>
        </p:nvSpPr>
        <p:spPr/>
        <p:txBody>
          <a:bodyPr/>
          <a:lstStyle/>
          <a:p>
            <a:r>
              <a:rPr lang="en-GB" dirty="0" smtClean="0"/>
              <a:t>The ability of natural selection to generalise causes it to form developmental attractors that produce novel phenotypes</a:t>
            </a:r>
          </a:p>
          <a:p>
            <a:pPr lvl="1"/>
            <a:r>
              <a:rPr lang="en-GB" dirty="0" err="1" smtClean="0"/>
              <a:t>ie</a:t>
            </a:r>
            <a:r>
              <a:rPr lang="en-GB" dirty="0" smtClean="0"/>
              <a:t> phenotypes that are not the same as any phenotype that’s been previously selected, but are new combinations of good features (common across many such phenotypes)</a:t>
            </a:r>
          </a:p>
          <a:p>
            <a:r>
              <a:rPr lang="en-GB" dirty="0" smtClean="0"/>
              <a:t>This enables it to ‘learn’ to evolve better over time, avoiding locally optimal phenotypes and finding fitter phenotypes that are otherwise </a:t>
            </a:r>
            <a:r>
              <a:rPr lang="en-GB" dirty="0" err="1" smtClean="0"/>
              <a:t>unevolvable</a:t>
            </a:r>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62</a:t>
            </a:fld>
            <a:endParaRPr lang="en-GB"/>
          </a:p>
        </p:txBody>
      </p:sp>
    </p:spTree>
    <p:extLst>
      <p:ext uri="{BB962C8B-B14F-4D97-AF65-F5344CB8AC3E}">
        <p14:creationId xmlns:p14="http://schemas.microsoft.com/office/powerpoint/2010/main" val="393920392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225463"/>
            <a:ext cx="8496300" cy="649288"/>
          </a:xfrm>
        </p:spPr>
        <p:txBody>
          <a:bodyPr/>
          <a:lstStyle/>
          <a:p>
            <a:r>
              <a:rPr lang="en-GB" dirty="0" smtClean="0"/>
              <a:t>summary</a:t>
            </a:r>
            <a:endParaRPr lang="en-GB" dirty="0"/>
          </a:p>
        </p:txBody>
      </p:sp>
      <p:sp>
        <p:nvSpPr>
          <p:cNvPr id="3" name="Content Placeholder 2"/>
          <p:cNvSpPr>
            <a:spLocks noGrp="1"/>
          </p:cNvSpPr>
          <p:nvPr>
            <p:ph idx="1"/>
          </p:nvPr>
        </p:nvSpPr>
        <p:spPr>
          <a:xfrm>
            <a:off x="323850" y="1017625"/>
            <a:ext cx="6076950" cy="5074081"/>
          </a:xfrm>
        </p:spPr>
        <p:txBody>
          <a:bodyPr/>
          <a:lstStyle/>
          <a:p>
            <a:r>
              <a:rPr lang="en-GB" dirty="0" smtClean="0"/>
              <a:t>1. Evolution of constraints and biases can cause development to recreate </a:t>
            </a:r>
            <a:r>
              <a:rPr lang="en-GB" b="1" i="1" dirty="0" smtClean="0"/>
              <a:t>multiple</a:t>
            </a:r>
            <a:r>
              <a:rPr lang="en-GB" dirty="0" smtClean="0"/>
              <a:t> (significantly distinct) phenotypes that have been selected for in the past</a:t>
            </a:r>
          </a:p>
          <a:p>
            <a:r>
              <a:rPr lang="en-GB" dirty="0" smtClean="0"/>
              <a:t>2. …and generate </a:t>
            </a:r>
            <a:r>
              <a:rPr lang="en-GB" b="1" i="1" dirty="0" smtClean="0"/>
              <a:t>novel</a:t>
            </a:r>
            <a:r>
              <a:rPr lang="en-GB" dirty="0" smtClean="0"/>
              <a:t> phenotypes – not selected in the past, but from the same structural class – e.g. new combinations of features</a:t>
            </a:r>
          </a:p>
          <a:p>
            <a:r>
              <a:rPr lang="en-GB" dirty="0" smtClean="0"/>
              <a:t>3.  …and thereby ‘learn’ how to evolve faster and </a:t>
            </a:r>
            <a:r>
              <a:rPr lang="en-GB" b="1" i="1" dirty="0" smtClean="0"/>
              <a:t>better</a:t>
            </a:r>
            <a:r>
              <a:rPr lang="en-GB" dirty="0" smtClean="0"/>
              <a:t>… how to generate novel phenotypes that are more likely to be fit, or lead to fit phenotypes </a:t>
            </a:r>
            <a:r>
              <a:rPr lang="en-GB" dirty="0" smtClean="0">
                <a:latin typeface="Arial Narrow"/>
              </a:rPr>
              <a:t>→ </a:t>
            </a:r>
            <a:r>
              <a:rPr lang="en-GB" dirty="0"/>
              <a:t>facilitated </a:t>
            </a:r>
            <a:r>
              <a:rPr lang="en-GB" dirty="0" smtClean="0"/>
              <a:t>variation</a:t>
            </a:r>
          </a:p>
        </p:txBody>
      </p:sp>
      <p:sp>
        <p:nvSpPr>
          <p:cNvPr id="4" name="Slide Number Placeholder 3"/>
          <p:cNvSpPr>
            <a:spLocks noGrp="1"/>
          </p:cNvSpPr>
          <p:nvPr>
            <p:ph type="sldNum" sz="quarter" idx="12"/>
          </p:nvPr>
        </p:nvSpPr>
        <p:spPr/>
        <p:txBody>
          <a:bodyPr/>
          <a:lstStyle/>
          <a:p>
            <a:fld id="{15F47B36-2F3A-469E-8604-285B2B795295}" type="slidenum">
              <a:rPr lang="en-GB" smtClean="0"/>
              <a:pPr/>
              <a:t>63</a:t>
            </a:fld>
            <a:endParaRPr lang="en-GB"/>
          </a:p>
        </p:txBody>
      </p:sp>
      <p:sp>
        <p:nvSpPr>
          <p:cNvPr id="5" name="TextBox 4"/>
          <p:cNvSpPr txBox="1"/>
          <p:nvPr/>
        </p:nvSpPr>
        <p:spPr>
          <a:xfrm>
            <a:off x="6684135" y="1661375"/>
            <a:ext cx="1414298" cy="523220"/>
          </a:xfrm>
          <a:prstGeom prst="rect">
            <a:avLst/>
          </a:prstGeom>
          <a:noFill/>
        </p:spPr>
        <p:txBody>
          <a:bodyPr wrap="none" rtlCol="0">
            <a:spAutoFit/>
          </a:bodyPr>
          <a:lstStyle/>
          <a:p>
            <a:r>
              <a:rPr lang="en-GB" sz="2800" dirty="0" smtClean="0"/>
              <a:t>memory</a:t>
            </a:r>
            <a:endParaRPr lang="en-GB" sz="2800" dirty="0"/>
          </a:p>
        </p:txBody>
      </p:sp>
      <p:sp>
        <p:nvSpPr>
          <p:cNvPr id="6" name="TextBox 5"/>
          <p:cNvSpPr txBox="1"/>
          <p:nvPr/>
        </p:nvSpPr>
        <p:spPr>
          <a:xfrm>
            <a:off x="6684135" y="3171975"/>
            <a:ext cx="2237279" cy="523220"/>
          </a:xfrm>
          <a:prstGeom prst="rect">
            <a:avLst/>
          </a:prstGeom>
          <a:noFill/>
        </p:spPr>
        <p:txBody>
          <a:bodyPr wrap="none" rtlCol="0">
            <a:spAutoFit/>
          </a:bodyPr>
          <a:lstStyle/>
          <a:p>
            <a:r>
              <a:rPr lang="en-GB" sz="2800" dirty="0" smtClean="0"/>
              <a:t>generalisation</a:t>
            </a:r>
            <a:endParaRPr lang="en-GB" sz="2800" dirty="0"/>
          </a:p>
        </p:txBody>
      </p:sp>
      <p:sp>
        <p:nvSpPr>
          <p:cNvPr id="7" name="TextBox 6"/>
          <p:cNvSpPr txBox="1"/>
          <p:nvPr/>
        </p:nvSpPr>
        <p:spPr>
          <a:xfrm>
            <a:off x="6836535" y="4915437"/>
            <a:ext cx="1369286" cy="523220"/>
          </a:xfrm>
          <a:prstGeom prst="rect">
            <a:avLst/>
          </a:prstGeom>
          <a:noFill/>
        </p:spPr>
        <p:txBody>
          <a:bodyPr wrap="none" rtlCol="0">
            <a:spAutoFit/>
          </a:bodyPr>
          <a:lstStyle/>
          <a:p>
            <a:r>
              <a:rPr lang="en-GB" sz="2800" dirty="0" smtClean="0"/>
              <a:t>learning</a:t>
            </a:r>
            <a:endParaRPr lang="en-GB" sz="2800" dirty="0"/>
          </a:p>
        </p:txBody>
      </p:sp>
    </p:spTree>
    <p:extLst>
      <p:ext uri="{BB962C8B-B14F-4D97-AF65-F5344CB8AC3E}">
        <p14:creationId xmlns:p14="http://schemas.microsoft.com/office/powerpoint/2010/main" val="8389639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Resolving paradox of evolvability</a:t>
            </a:r>
            <a:endParaRPr lang="en-GB" dirty="0"/>
          </a:p>
        </p:txBody>
      </p:sp>
      <p:sp>
        <p:nvSpPr>
          <p:cNvPr id="3" name="Content Placeholder 2"/>
          <p:cNvSpPr>
            <a:spLocks noGrp="1"/>
          </p:cNvSpPr>
          <p:nvPr>
            <p:ph idx="1"/>
          </p:nvPr>
        </p:nvSpPr>
        <p:spPr/>
        <p:txBody>
          <a:bodyPr/>
          <a:lstStyle/>
          <a:p>
            <a:r>
              <a:rPr lang="en-GB" dirty="0" smtClean="0"/>
              <a:t>Evolution of phenotypic distributions well-suited to future environments </a:t>
            </a:r>
            <a:r>
              <a:rPr lang="en-GB" sz="2000" dirty="0" smtClean="0"/>
              <a:t>(via myopic process of ENS in past environments)…</a:t>
            </a:r>
          </a:p>
          <a:p>
            <a:r>
              <a:rPr lang="en-GB" dirty="0" smtClean="0"/>
              <a:t>…is no more mysterious than generalisation to an unseen test set from a limited training set</a:t>
            </a:r>
          </a:p>
          <a:p>
            <a:r>
              <a:rPr lang="en-GB" dirty="0" smtClean="0"/>
              <a:t>Its not mysterious, (inductive learning is not impossible)</a:t>
            </a:r>
          </a:p>
          <a:p>
            <a:r>
              <a:rPr lang="en-GB" dirty="0" smtClean="0"/>
              <a:t>but its not for granted either - we understand the conditions where it works/fails. </a:t>
            </a:r>
            <a:endParaRPr lang="en-GB" dirty="0"/>
          </a:p>
          <a:p>
            <a:r>
              <a:rPr lang="en-GB" dirty="0" smtClean="0"/>
              <a:t>And we can use learning theory to understand the conditions for the evolution of evolvability</a:t>
            </a:r>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64</a:t>
            </a:fld>
            <a:endParaRPr lang="en-GB"/>
          </a:p>
        </p:txBody>
      </p:sp>
    </p:spTree>
    <p:extLst>
      <p:ext uri="{BB962C8B-B14F-4D97-AF65-F5344CB8AC3E}">
        <p14:creationId xmlns:p14="http://schemas.microsoft.com/office/powerpoint/2010/main" val="355112617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67" y="467061"/>
            <a:ext cx="8496300" cy="649288"/>
          </a:xfrm>
        </p:spPr>
        <p:txBody>
          <a:bodyPr/>
          <a:lstStyle/>
          <a:p>
            <a:r>
              <a:rPr lang="en-GB" sz="3600" dirty="0" smtClean="0"/>
              <a:t>Other expansions of evolutionary theory using different types of learning theory</a:t>
            </a:r>
            <a:endParaRPr lang="en-GB" dirty="0"/>
          </a:p>
        </p:txBody>
      </p:sp>
      <p:sp>
        <p:nvSpPr>
          <p:cNvPr id="3" name="Content Placeholder 2"/>
          <p:cNvSpPr>
            <a:spLocks noGrp="1"/>
          </p:cNvSpPr>
          <p:nvPr>
            <p:ph idx="1"/>
          </p:nvPr>
        </p:nvSpPr>
        <p:spPr>
          <a:xfrm>
            <a:off x="566670" y="2258118"/>
            <a:ext cx="8371268" cy="4050607"/>
          </a:xfrm>
        </p:spPr>
        <p:txBody>
          <a:bodyPr/>
          <a:lstStyle/>
          <a:p>
            <a:pPr marL="0" indent="0">
              <a:buNone/>
            </a:pPr>
            <a:r>
              <a:rPr lang="en-GB" dirty="0" smtClean="0"/>
              <a:t>The evolution of </a:t>
            </a:r>
          </a:p>
          <a:p>
            <a:pPr lvl="1"/>
            <a:r>
              <a:rPr lang="en-GB" dirty="0" smtClean="0"/>
              <a:t>Developmental interactions /evolvability (</a:t>
            </a:r>
            <a:r>
              <a:rPr lang="en-GB" dirty="0" err="1" smtClean="0"/>
              <a:t>evo</a:t>
            </a:r>
            <a:r>
              <a:rPr lang="en-GB" dirty="0" smtClean="0"/>
              <a:t>-devo)</a:t>
            </a:r>
          </a:p>
          <a:p>
            <a:pPr lvl="1"/>
            <a:r>
              <a:rPr lang="en-GB" dirty="0" smtClean="0"/>
              <a:t>Ecological interactions (</a:t>
            </a:r>
            <a:r>
              <a:rPr lang="en-GB" dirty="0" err="1" smtClean="0"/>
              <a:t>evo</a:t>
            </a:r>
            <a:r>
              <a:rPr lang="en-GB" dirty="0" smtClean="0"/>
              <a:t>-eco)</a:t>
            </a:r>
          </a:p>
          <a:p>
            <a:pPr lvl="1"/>
            <a:r>
              <a:rPr lang="en-GB" dirty="0" smtClean="0"/>
              <a:t>Reproductive interactions /individuality (“</a:t>
            </a:r>
            <a:r>
              <a:rPr lang="en-GB" dirty="0" err="1" smtClean="0"/>
              <a:t>evo</a:t>
            </a:r>
            <a:r>
              <a:rPr lang="en-GB" dirty="0" smtClean="0"/>
              <a:t>-ego”)</a:t>
            </a:r>
          </a:p>
        </p:txBody>
      </p:sp>
      <p:sp>
        <p:nvSpPr>
          <p:cNvPr id="4" name="Slide Number Placeholder 3"/>
          <p:cNvSpPr>
            <a:spLocks noGrp="1"/>
          </p:cNvSpPr>
          <p:nvPr>
            <p:ph type="sldNum" sz="quarter" idx="12"/>
          </p:nvPr>
        </p:nvSpPr>
        <p:spPr/>
        <p:txBody>
          <a:bodyPr/>
          <a:lstStyle/>
          <a:p>
            <a:fld id="{15F47B36-2F3A-469E-8604-285B2B795295}" type="slidenum">
              <a:rPr lang="en-GB" smtClean="0"/>
              <a:pPr/>
              <a:t>65</a:t>
            </a:fld>
            <a:endParaRPr lang="en-GB"/>
          </a:p>
        </p:txBody>
      </p:sp>
      <p:sp>
        <p:nvSpPr>
          <p:cNvPr id="5" name="TextBox 4"/>
          <p:cNvSpPr txBox="1"/>
          <p:nvPr/>
        </p:nvSpPr>
        <p:spPr>
          <a:xfrm>
            <a:off x="8304995" y="2675418"/>
            <a:ext cx="643944" cy="830997"/>
          </a:xfrm>
          <a:prstGeom prst="rect">
            <a:avLst/>
          </a:prstGeom>
          <a:noFill/>
        </p:spPr>
        <p:txBody>
          <a:bodyPr wrap="square" rtlCol="0">
            <a:spAutoFit/>
          </a:bodyPr>
          <a:lstStyle/>
          <a:p>
            <a:r>
              <a:rPr lang="en-GB" sz="4800" dirty="0" smtClean="0">
                <a:solidFill>
                  <a:srgbClr val="92D050"/>
                </a:solidFill>
                <a:sym typeface="Wingdings" panose="05000000000000000000" pitchFamily="2" charset="2"/>
              </a:rPr>
              <a:t></a:t>
            </a:r>
            <a:endParaRPr lang="en-GB" sz="2800" dirty="0">
              <a:solidFill>
                <a:srgbClr val="92D050"/>
              </a:solidFill>
            </a:endParaRPr>
          </a:p>
        </p:txBody>
      </p:sp>
    </p:spTree>
    <p:extLst>
      <p:ext uri="{BB962C8B-B14F-4D97-AF65-F5344CB8AC3E}">
        <p14:creationId xmlns:p14="http://schemas.microsoft.com/office/powerpoint/2010/main" val="384934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457288"/>
            <a:ext cx="8496300" cy="649288"/>
          </a:xfrm>
        </p:spPr>
        <p:txBody>
          <a:bodyPr/>
          <a:lstStyle/>
          <a:p>
            <a:r>
              <a:rPr lang="en-GB" dirty="0"/>
              <a:t>The evolution of environmentally-sensitive </a:t>
            </a:r>
            <a:r>
              <a:rPr lang="en-GB" dirty="0" smtClean="0"/>
              <a:t>phenotypic plasticity</a:t>
            </a:r>
            <a:r>
              <a:rPr lang="en-GB" dirty="0"/>
              <a:t/>
            </a:r>
            <a:br>
              <a:rPr lang="en-GB" dirty="0"/>
            </a:br>
            <a:endParaRPr lang="en-GB" dirty="0"/>
          </a:p>
        </p:txBody>
      </p:sp>
      <p:sp>
        <p:nvSpPr>
          <p:cNvPr id="3" name="Content Placeholder 2"/>
          <p:cNvSpPr>
            <a:spLocks noGrp="1"/>
          </p:cNvSpPr>
          <p:nvPr>
            <p:ph idx="1"/>
          </p:nvPr>
        </p:nvSpPr>
        <p:spPr>
          <a:xfrm>
            <a:off x="323850" y="1635614"/>
            <a:ext cx="8496300" cy="3586968"/>
          </a:xfrm>
        </p:spPr>
        <p:txBody>
          <a:bodyPr/>
          <a:lstStyle/>
          <a:p>
            <a:pPr marL="342900" lvl="1" indent="-342900">
              <a:lnSpc>
                <a:spcPct val="100000"/>
              </a:lnSpc>
              <a:spcAft>
                <a:spcPts val="600"/>
              </a:spcAft>
              <a:buFontTx/>
              <a:buChar char="•"/>
            </a:pPr>
            <a:r>
              <a:rPr lang="en-GB" dirty="0" smtClean="0"/>
              <a:t>genetic </a:t>
            </a:r>
            <a:r>
              <a:rPr lang="en-GB" dirty="0"/>
              <a:t>correlations between </a:t>
            </a:r>
            <a:r>
              <a:rPr lang="en-GB" dirty="0" smtClean="0"/>
              <a:t>plastic phenotypic responses</a:t>
            </a:r>
            <a:endParaRPr lang="en-GB" dirty="0"/>
          </a:p>
          <a:p>
            <a:pPr lvl="1"/>
            <a:r>
              <a:rPr lang="en-GB" dirty="0" smtClean="0"/>
              <a:t>A lot of the same ideas apply as in </a:t>
            </a:r>
            <a:r>
              <a:rPr lang="en-GB" dirty="0" err="1" smtClean="0"/>
              <a:t>evo</a:t>
            </a:r>
            <a:r>
              <a:rPr lang="en-GB" dirty="0" smtClean="0"/>
              <a:t>-devo</a:t>
            </a:r>
          </a:p>
          <a:p>
            <a:r>
              <a:rPr lang="en-GB" dirty="0" smtClean="0"/>
              <a:t>‘</a:t>
            </a:r>
            <a:r>
              <a:rPr lang="en-GB" dirty="0"/>
              <a:t>Phenotype-first’ adaptation </a:t>
            </a:r>
            <a:r>
              <a:rPr lang="en-GB" dirty="0" smtClean="0"/>
              <a:t>– c.f. canalisation or genetic assimilation of initially-plastic phenotypes</a:t>
            </a:r>
          </a:p>
          <a:p>
            <a:r>
              <a:rPr lang="en-GB" dirty="0" smtClean="0"/>
              <a:t>≈ Unsupervised correlation learning  (Hebbian learning)</a:t>
            </a:r>
          </a:p>
          <a:p>
            <a:pPr lvl="1"/>
            <a:r>
              <a:rPr lang="en-GB" dirty="0" smtClean="0"/>
              <a:t>Not directed by fitness improvements that change the phenotype, but by fitness improvements that reinforce the existing phenotype</a:t>
            </a:r>
          </a:p>
          <a:p>
            <a:pPr lvl="1"/>
            <a:r>
              <a:rPr lang="en-GB" dirty="0" smtClean="0"/>
              <a:t>Existing phenotypes are not already adapted – but learning correlations in a set of them reduces space of possibilities, and can facilitate adaptation nonetheless</a:t>
            </a:r>
            <a:endParaRPr lang="en-GB" dirty="0"/>
          </a:p>
          <a:p>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66</a:t>
            </a:fld>
            <a:endParaRPr lang="en-GB"/>
          </a:p>
        </p:txBody>
      </p:sp>
    </p:spTree>
    <p:extLst>
      <p:ext uri="{BB962C8B-B14F-4D97-AF65-F5344CB8AC3E}">
        <p14:creationId xmlns:p14="http://schemas.microsoft.com/office/powerpoint/2010/main" val="1569130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093" y="354256"/>
            <a:ext cx="8496300" cy="649288"/>
          </a:xfrm>
        </p:spPr>
        <p:txBody>
          <a:bodyPr/>
          <a:lstStyle/>
          <a:p>
            <a:r>
              <a:rPr lang="en-GB" sz="3600" dirty="0" smtClean="0"/>
              <a:t>The evolution </a:t>
            </a:r>
            <a:r>
              <a:rPr lang="en-GB" sz="3600" dirty="0"/>
              <a:t>of ecological interactions</a:t>
            </a:r>
            <a:r>
              <a:rPr lang="en-GB" sz="4400" dirty="0"/>
              <a:t/>
            </a:r>
            <a:br>
              <a:rPr lang="en-GB" sz="4400" dirty="0"/>
            </a:br>
            <a:endParaRPr lang="en-GB" sz="4400" dirty="0"/>
          </a:p>
        </p:txBody>
      </p:sp>
      <p:sp>
        <p:nvSpPr>
          <p:cNvPr id="3" name="Content Placeholder 2"/>
          <p:cNvSpPr>
            <a:spLocks noGrp="1"/>
          </p:cNvSpPr>
          <p:nvPr>
            <p:ph idx="1"/>
          </p:nvPr>
        </p:nvSpPr>
        <p:spPr>
          <a:xfrm>
            <a:off x="298093" y="1062114"/>
            <a:ext cx="8496300" cy="4777864"/>
          </a:xfrm>
        </p:spPr>
        <p:txBody>
          <a:bodyPr/>
          <a:lstStyle/>
          <a:p>
            <a:r>
              <a:rPr lang="en-GB" sz="2000" dirty="0" smtClean="0"/>
              <a:t>Fitness interactions between multiple evolution entities (rather than within one evolutionary entity)</a:t>
            </a:r>
          </a:p>
          <a:p>
            <a:r>
              <a:rPr lang="en-GB" sz="2000" dirty="0" smtClean="0"/>
              <a:t>Tends to reinforce existing combinations of species (already present in dynamics of the system</a:t>
            </a:r>
            <a:r>
              <a:rPr lang="en-GB" sz="2000" dirty="0"/>
              <a:t>) </a:t>
            </a:r>
            <a:r>
              <a:rPr lang="en-GB" sz="2000" dirty="0" smtClean="0">
                <a:latin typeface="Calibri" panose="020F0502020204030204" pitchFamily="34" charset="0"/>
              </a:rPr>
              <a:t>→ </a:t>
            </a:r>
            <a:r>
              <a:rPr lang="en-GB" sz="2000" dirty="0" smtClean="0"/>
              <a:t>we </a:t>
            </a:r>
            <a:r>
              <a:rPr lang="en-GB" sz="2000" dirty="0"/>
              <a:t>can understand what individual selection does to ecosystems using knowledge of </a:t>
            </a:r>
            <a:r>
              <a:rPr lang="en-GB" sz="2000" b="1" i="1" dirty="0"/>
              <a:t>unsupervised</a:t>
            </a:r>
            <a:r>
              <a:rPr lang="en-GB" sz="2000" dirty="0"/>
              <a:t> correlation </a:t>
            </a:r>
            <a:r>
              <a:rPr lang="en-GB" sz="2000" dirty="0" smtClean="0"/>
              <a:t>learning</a:t>
            </a:r>
          </a:p>
          <a:p>
            <a:endParaRPr lang="en-GB" sz="2000" dirty="0" smtClean="0"/>
          </a:p>
          <a:p>
            <a:endParaRPr lang="en-GB" sz="1100" dirty="0" smtClean="0"/>
          </a:p>
          <a:p>
            <a:r>
              <a:rPr lang="en-GB" sz="2000" dirty="0" smtClean="0"/>
              <a:t>Not expected </a:t>
            </a:r>
            <a:r>
              <a:rPr lang="en-GB" sz="2000" i="1" dirty="0" smtClean="0"/>
              <a:t>in general </a:t>
            </a:r>
            <a:r>
              <a:rPr lang="en-GB" sz="2000" dirty="0" smtClean="0"/>
              <a:t>to increase social welfare (sum of individual welfare). But, when individual fitness is function of many low-order fitness interactions, total welfare and existing combinations will be positively correlated – and individual selection increases system ability to maximise social welfare over time.</a:t>
            </a:r>
          </a:p>
          <a:p>
            <a:pPr marL="342900" lvl="2" indent="-342900">
              <a:lnSpc>
                <a:spcPct val="100000"/>
              </a:lnSpc>
              <a:spcBef>
                <a:spcPct val="0"/>
              </a:spcBef>
              <a:spcAft>
                <a:spcPct val="70000"/>
              </a:spcAft>
            </a:pPr>
            <a:r>
              <a:rPr lang="en-GB" dirty="0"/>
              <a:t>E</a:t>
            </a:r>
            <a:r>
              <a:rPr lang="en-GB" dirty="0" smtClean="0"/>
              <a:t>cosystem can ‘learn’ to solve </a:t>
            </a:r>
            <a:r>
              <a:rPr lang="en-GB" dirty="0"/>
              <a:t>Sudoku </a:t>
            </a:r>
            <a:r>
              <a:rPr lang="en-GB" dirty="0" smtClean="0"/>
              <a:t>puzzles </a:t>
            </a:r>
            <a:r>
              <a:rPr lang="en-GB" dirty="0"/>
              <a:t>(Dan Power</a:t>
            </a:r>
            <a:r>
              <a:rPr lang="en-GB" dirty="0" smtClean="0"/>
              <a:t>)</a:t>
            </a:r>
            <a:endParaRPr lang="en-GB" dirty="0"/>
          </a:p>
          <a:p>
            <a:endParaRPr lang="en-GB" sz="2000" dirty="0" smtClean="0"/>
          </a:p>
        </p:txBody>
      </p:sp>
      <p:sp>
        <p:nvSpPr>
          <p:cNvPr id="4" name="Slide Number Placeholder 3"/>
          <p:cNvSpPr>
            <a:spLocks noGrp="1"/>
          </p:cNvSpPr>
          <p:nvPr>
            <p:ph type="sldNum" sz="quarter" idx="12"/>
          </p:nvPr>
        </p:nvSpPr>
        <p:spPr/>
        <p:txBody>
          <a:bodyPr/>
          <a:lstStyle/>
          <a:p>
            <a:fld id="{15F47B36-2F3A-469E-8604-285B2B795295}" type="slidenum">
              <a:rPr lang="en-GB" smtClean="0"/>
              <a:pPr/>
              <a:t>67</a:t>
            </a:fld>
            <a:endParaRPr lang="en-GB" dirty="0"/>
          </a:p>
        </p:txBody>
      </p:sp>
      <p:sp>
        <p:nvSpPr>
          <p:cNvPr id="5" name="TextBox 4"/>
          <p:cNvSpPr txBox="1"/>
          <p:nvPr/>
        </p:nvSpPr>
        <p:spPr>
          <a:xfrm>
            <a:off x="860416" y="3197046"/>
            <a:ext cx="7469747" cy="923330"/>
          </a:xfrm>
          <a:prstGeom prst="rect">
            <a:avLst/>
          </a:prstGeom>
          <a:noFill/>
        </p:spPr>
        <p:txBody>
          <a:bodyPr wrap="square" rtlCol="0">
            <a:spAutoFit/>
          </a:bodyPr>
          <a:lstStyle/>
          <a:p>
            <a:pPr lvl="0"/>
            <a:r>
              <a:rPr lang="en-GB" dirty="0"/>
              <a:t>Power, D., Watson, R.A., Szathmary, E., Mills, R., Powers, S.T., Doncaster, C.P., </a:t>
            </a:r>
            <a:r>
              <a:rPr lang="en-GB" dirty="0" err="1"/>
              <a:t>Czapp</a:t>
            </a:r>
            <a:r>
              <a:rPr lang="en-GB" dirty="0"/>
              <a:t>, B. </a:t>
            </a:r>
            <a:r>
              <a:rPr lang="en-GB" dirty="0" smtClean="0"/>
              <a:t>(Biology Direct) </a:t>
            </a:r>
            <a:r>
              <a:rPr lang="en-GB" dirty="0"/>
              <a:t>What can ecosystems learn? Expanding evolutionary ecology with learning theory. </a:t>
            </a:r>
            <a:r>
              <a:rPr lang="en-GB" i="1" dirty="0"/>
              <a:t>Biology Direct</a:t>
            </a:r>
            <a:r>
              <a:rPr lang="en-GB" dirty="0"/>
              <a:t>. (also arXiv:1506.06374</a:t>
            </a:r>
            <a:r>
              <a:rPr lang="en-GB" dirty="0" smtClean="0"/>
              <a:t>)</a:t>
            </a:r>
            <a:endParaRPr lang="en-GB" dirty="0"/>
          </a:p>
        </p:txBody>
      </p:sp>
    </p:spTree>
    <p:extLst>
      <p:ext uri="{BB962C8B-B14F-4D97-AF65-F5344CB8AC3E}">
        <p14:creationId xmlns:p14="http://schemas.microsoft.com/office/powerpoint/2010/main" val="5006313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093" y="354256"/>
            <a:ext cx="8496300" cy="649288"/>
          </a:xfrm>
        </p:spPr>
        <p:txBody>
          <a:bodyPr/>
          <a:lstStyle/>
          <a:p>
            <a:r>
              <a:rPr lang="en-GB" sz="3600" dirty="0" smtClean="0"/>
              <a:t>The evolution </a:t>
            </a:r>
            <a:r>
              <a:rPr lang="en-GB" sz="3600" dirty="0"/>
              <a:t>of </a:t>
            </a:r>
            <a:r>
              <a:rPr lang="en-GB" sz="3600" dirty="0" smtClean="0"/>
              <a:t>individuality</a:t>
            </a:r>
            <a:r>
              <a:rPr lang="en-GB" sz="4400" dirty="0"/>
              <a:t/>
            </a:r>
            <a:br>
              <a:rPr lang="en-GB" sz="4400" dirty="0"/>
            </a:br>
            <a:endParaRPr lang="en-GB" sz="4400" dirty="0"/>
          </a:p>
        </p:txBody>
      </p:sp>
      <p:sp>
        <p:nvSpPr>
          <p:cNvPr id="3" name="Content Placeholder 2"/>
          <p:cNvSpPr>
            <a:spLocks noGrp="1"/>
          </p:cNvSpPr>
          <p:nvPr>
            <p:ph idx="1"/>
          </p:nvPr>
        </p:nvSpPr>
        <p:spPr>
          <a:xfrm>
            <a:off x="298092" y="1056264"/>
            <a:ext cx="8496300" cy="4777864"/>
          </a:xfrm>
        </p:spPr>
        <p:txBody>
          <a:bodyPr/>
          <a:lstStyle/>
          <a:p>
            <a:r>
              <a:rPr lang="en-GB" sz="2000" dirty="0" smtClean="0"/>
              <a:t>Reproductive interactions between multiple evolution entities (changing the level at which fitness differences are heritable). Tends to reinforce existing combinations of species (already present in dynamics of the system) ≈ unsupervised correlation learning (again)</a:t>
            </a:r>
          </a:p>
          <a:p>
            <a:r>
              <a:rPr lang="en-GB" sz="1800" dirty="0" smtClean="0"/>
              <a:t>But, change in level of selection creates supervised learning at the next level of organisation.</a:t>
            </a:r>
          </a:p>
          <a:p>
            <a:r>
              <a:rPr lang="en-GB" sz="2000" dirty="0" smtClean="0"/>
              <a:t>Suggests ‘deep evolution’ (major transitions in evolution) implements a </a:t>
            </a:r>
            <a:r>
              <a:rPr lang="en-GB" sz="2000" i="1" dirty="0" smtClean="0"/>
              <a:t>multi-scale </a:t>
            </a:r>
            <a:r>
              <a:rPr lang="en-GB" sz="2000" dirty="0" smtClean="0"/>
              <a:t>associative learning machine, or  ‘deep optimisation’ (Mills et al.) exploiting principles of deep learning  (Hinton 2007)</a:t>
            </a:r>
          </a:p>
        </p:txBody>
      </p:sp>
      <p:sp>
        <p:nvSpPr>
          <p:cNvPr id="4" name="Slide Number Placeholder 3"/>
          <p:cNvSpPr>
            <a:spLocks noGrp="1"/>
          </p:cNvSpPr>
          <p:nvPr>
            <p:ph type="sldNum" sz="quarter" idx="12"/>
          </p:nvPr>
        </p:nvSpPr>
        <p:spPr/>
        <p:txBody>
          <a:bodyPr/>
          <a:lstStyle/>
          <a:p>
            <a:fld id="{15F47B36-2F3A-469E-8604-285B2B795295}" type="slidenum">
              <a:rPr lang="en-GB" smtClean="0"/>
              <a:pPr/>
              <a:t>68</a:t>
            </a:fld>
            <a:endParaRPr lang="en-GB"/>
          </a:p>
        </p:txBody>
      </p:sp>
      <p:sp>
        <p:nvSpPr>
          <p:cNvPr id="5" name="TextBox 4"/>
          <p:cNvSpPr txBox="1"/>
          <p:nvPr/>
        </p:nvSpPr>
        <p:spPr>
          <a:xfrm>
            <a:off x="1973179" y="4457601"/>
            <a:ext cx="6491630" cy="2308324"/>
          </a:xfrm>
          <a:prstGeom prst="rect">
            <a:avLst/>
          </a:prstGeom>
          <a:noFill/>
        </p:spPr>
        <p:txBody>
          <a:bodyPr wrap="square" rtlCol="0">
            <a:spAutoFit/>
          </a:bodyPr>
          <a:lstStyle/>
          <a:p>
            <a:pPr marL="285750" lvl="0" indent="-285750">
              <a:buFont typeface="Arial" panose="020B0604020202020204" pitchFamily="34" charset="0"/>
              <a:buChar char="•"/>
            </a:pPr>
            <a:r>
              <a:rPr lang="en-GB" sz="1600" dirty="0"/>
              <a:t>Mills, R., Jansen, T. &amp; Watson, R.A. (2014) Transforming Evolutionary Search into Higher-Level Evolutionary Search by Capturing Problem Structure. </a:t>
            </a:r>
            <a:r>
              <a:rPr lang="en-GB" sz="1600" i="1" dirty="0"/>
              <a:t>IEEE Trans. on Evolutionary Comp.</a:t>
            </a:r>
            <a:r>
              <a:rPr lang="en-GB" sz="1600" dirty="0"/>
              <a:t> 18(5) 628-642.</a:t>
            </a:r>
          </a:p>
          <a:p>
            <a:pPr marL="285750" indent="-285750">
              <a:buFont typeface="Arial" panose="020B0604020202020204" pitchFamily="34" charset="0"/>
              <a:buChar char="•"/>
            </a:pPr>
            <a:r>
              <a:rPr lang="en-US" sz="1600" dirty="0" smtClean="0"/>
              <a:t>Watson</a:t>
            </a:r>
            <a:r>
              <a:rPr lang="en-US" sz="1600" dirty="0"/>
              <a:t>, R.A. &amp; Szathmary, E. </a:t>
            </a:r>
            <a:r>
              <a:rPr lang="en-US" sz="1600" dirty="0" smtClean="0"/>
              <a:t>(2016) </a:t>
            </a:r>
            <a:r>
              <a:rPr lang="en-US" sz="1600" dirty="0"/>
              <a:t>“How Can Evolution Learn?” </a:t>
            </a:r>
            <a:r>
              <a:rPr lang="en-US" sz="1600" i="1" dirty="0"/>
              <a:t>Trends in Ecology and </a:t>
            </a:r>
            <a:r>
              <a:rPr lang="en-US" sz="1600" i="1" dirty="0" smtClean="0"/>
              <a:t>Evolution</a:t>
            </a:r>
            <a:r>
              <a:rPr lang="en-US" sz="1600" dirty="0" smtClean="0"/>
              <a:t>.</a:t>
            </a:r>
          </a:p>
          <a:p>
            <a:pPr marL="285750" lvl="0" indent="-285750">
              <a:buFont typeface="Arial" panose="020B0604020202020204" pitchFamily="34" charset="0"/>
              <a:buChar char="•"/>
            </a:pPr>
            <a:r>
              <a:rPr lang="en-GB" sz="1600" dirty="0"/>
              <a:t>Watson, R.A. </a:t>
            </a:r>
            <a:r>
              <a:rPr lang="en-GB" sz="1600" dirty="0" smtClean="0"/>
              <a:t>et al. (2015) </a:t>
            </a:r>
            <a:r>
              <a:rPr lang="en-GB" sz="1600" dirty="0"/>
              <a:t>Evolutionary Connectionism: Algorithmic Principles Underlying the Evolution of Biological Organisation in </a:t>
            </a:r>
            <a:r>
              <a:rPr lang="en-GB" sz="1600" dirty="0" err="1"/>
              <a:t>Evo</a:t>
            </a:r>
            <a:r>
              <a:rPr lang="en-GB" sz="1600" dirty="0"/>
              <a:t>-Devo, </a:t>
            </a:r>
            <a:r>
              <a:rPr lang="en-GB" sz="1600" dirty="0" err="1"/>
              <a:t>Evo</a:t>
            </a:r>
            <a:r>
              <a:rPr lang="en-GB" sz="1600" dirty="0"/>
              <a:t>-Eco and Evolutionary Transitions, </a:t>
            </a:r>
            <a:r>
              <a:rPr lang="en-GB" sz="1600" i="1" dirty="0"/>
              <a:t>Evolutionary Biology</a:t>
            </a:r>
            <a:r>
              <a:rPr lang="en-GB" sz="1600" dirty="0" smtClean="0"/>
              <a:t>.</a:t>
            </a:r>
            <a:endParaRPr lang="en-GB" sz="1600" dirty="0"/>
          </a:p>
          <a:p>
            <a:endParaRPr lang="en-GB" sz="1600" dirty="0"/>
          </a:p>
        </p:txBody>
      </p:sp>
    </p:spTree>
    <p:extLst>
      <p:ext uri="{BB962C8B-B14F-4D97-AF65-F5344CB8AC3E}">
        <p14:creationId xmlns:p14="http://schemas.microsoft.com/office/powerpoint/2010/main" val="374728531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Thanks to</a:t>
            </a:r>
            <a:endParaRPr lang="en-GB" dirty="0"/>
          </a:p>
        </p:txBody>
      </p:sp>
      <p:sp>
        <p:nvSpPr>
          <p:cNvPr id="3" name="Content Placeholder 2"/>
          <p:cNvSpPr>
            <a:spLocks noGrp="1"/>
          </p:cNvSpPr>
          <p:nvPr>
            <p:ph idx="1"/>
          </p:nvPr>
        </p:nvSpPr>
        <p:spPr>
          <a:xfrm>
            <a:off x="251520" y="1628800"/>
            <a:ext cx="3384054" cy="4114800"/>
          </a:xfrm>
        </p:spPr>
        <p:txBody>
          <a:bodyPr/>
          <a:lstStyle/>
          <a:p>
            <a:r>
              <a:rPr lang="en-GB" dirty="0"/>
              <a:t>Louis Kounios</a:t>
            </a:r>
          </a:p>
          <a:p>
            <a:r>
              <a:rPr lang="en-GB" dirty="0"/>
              <a:t>Kostas </a:t>
            </a:r>
            <a:r>
              <a:rPr lang="en-GB" dirty="0" err="1"/>
              <a:t>Kouvaris</a:t>
            </a:r>
            <a:endParaRPr lang="en-GB" dirty="0"/>
          </a:p>
          <a:p>
            <a:r>
              <a:rPr lang="en-GB" dirty="0" smtClean="0"/>
              <a:t>Gunter Wagner</a:t>
            </a:r>
          </a:p>
          <a:p>
            <a:r>
              <a:rPr lang="en-GB" dirty="0" smtClean="0"/>
              <a:t>Rob Mills</a:t>
            </a:r>
          </a:p>
          <a:p>
            <a:r>
              <a:rPr lang="en-GB" dirty="0" smtClean="0"/>
              <a:t>Chris Buckley</a:t>
            </a:r>
          </a:p>
          <a:p>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69</a:t>
            </a:fld>
            <a:endParaRPr lang="en-GB"/>
          </a:p>
        </p:txBody>
      </p:sp>
      <p:sp>
        <p:nvSpPr>
          <p:cNvPr id="5" name="Content Placeholder 2"/>
          <p:cNvSpPr txBox="1">
            <a:spLocks/>
          </p:cNvSpPr>
          <p:nvPr/>
        </p:nvSpPr>
        <p:spPr bwMode="auto">
          <a:xfrm>
            <a:off x="3213735" y="1628800"/>
            <a:ext cx="3384054"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0"/>
              </a:spcBef>
              <a:spcAft>
                <a:spcPct val="70000"/>
              </a:spcAft>
              <a:buChar char="•"/>
              <a:defRPr sz="2400">
                <a:solidFill>
                  <a:schemeClr val="tx1"/>
                </a:solidFill>
                <a:latin typeface="+mn-lt"/>
                <a:ea typeface="+mn-ea"/>
                <a:cs typeface="+mn-cs"/>
              </a:defRPr>
            </a:lvl1pPr>
            <a:lvl2pPr marL="811213" indent="-288925" algn="l" rtl="0" eaLnBrk="1" fontAlgn="base" hangingPunct="1">
              <a:lnSpc>
                <a:spcPct val="90000"/>
              </a:lnSpc>
              <a:spcBef>
                <a:spcPct val="0"/>
              </a:spcBef>
              <a:spcAft>
                <a:spcPct val="50000"/>
              </a:spcAft>
              <a:buChar char="–"/>
              <a:defRPr sz="2400">
                <a:solidFill>
                  <a:schemeClr val="tx1"/>
                </a:solidFill>
                <a:latin typeface="+mn-lt"/>
                <a:ea typeface="+mn-ea"/>
              </a:defRPr>
            </a:lvl2pPr>
            <a:lvl3pPr marL="1219200" indent="-228600" algn="l" rtl="0" eaLnBrk="1" fontAlgn="base" hangingPunct="1">
              <a:lnSpc>
                <a:spcPct val="90000"/>
              </a:lnSpc>
              <a:spcBef>
                <a:spcPct val="20000"/>
              </a:spcBef>
              <a:spcAft>
                <a:spcPct val="0"/>
              </a:spcAft>
              <a:buChar char="•"/>
              <a:defRPr sz="2400">
                <a:solidFill>
                  <a:schemeClr val="tx1"/>
                </a:solidFill>
                <a:latin typeface="+mn-lt"/>
                <a:ea typeface="+mn-ea"/>
              </a:defRPr>
            </a:lvl3pPr>
            <a:lvl4pPr marL="1627188" indent="-228600" algn="l" rtl="0" eaLnBrk="1" fontAlgn="base" hangingPunct="1">
              <a:lnSpc>
                <a:spcPct val="90000"/>
              </a:lnSpc>
              <a:spcBef>
                <a:spcPct val="20000"/>
              </a:spcBef>
              <a:spcAft>
                <a:spcPct val="0"/>
              </a:spcAft>
              <a:buChar char="–"/>
              <a:defRPr sz="2400">
                <a:solidFill>
                  <a:schemeClr val="tx1"/>
                </a:solidFill>
                <a:latin typeface="+mn-lt"/>
                <a:ea typeface="+mn-ea"/>
              </a:defRPr>
            </a:lvl4pPr>
            <a:lvl5pPr marL="2057400" indent="-228600" algn="l" rtl="0" eaLnBrk="1" fontAlgn="base" hangingPunct="1">
              <a:lnSpc>
                <a:spcPct val="90000"/>
              </a:lnSpc>
              <a:spcBef>
                <a:spcPct val="20000"/>
              </a:spcBef>
              <a:spcAft>
                <a:spcPct val="0"/>
              </a:spcAft>
              <a:buChar char="»"/>
              <a:defRPr sz="2400">
                <a:solidFill>
                  <a:schemeClr val="tx1"/>
                </a:solidFill>
                <a:latin typeface="+mn-lt"/>
                <a:ea typeface="+mn-ea"/>
              </a:defRPr>
            </a:lvl5pPr>
            <a:lvl6pPr marL="2514600" indent="-228600" algn="l" rtl="0" eaLnBrk="1" fontAlgn="base" hangingPunct="1">
              <a:lnSpc>
                <a:spcPct val="90000"/>
              </a:lnSpc>
              <a:spcBef>
                <a:spcPct val="20000"/>
              </a:spcBef>
              <a:spcAft>
                <a:spcPct val="0"/>
              </a:spcAft>
              <a:buChar char="»"/>
              <a:defRPr sz="2400">
                <a:solidFill>
                  <a:schemeClr val="tx1"/>
                </a:solidFill>
                <a:latin typeface="+mn-lt"/>
                <a:ea typeface="+mn-ea"/>
              </a:defRPr>
            </a:lvl6pPr>
            <a:lvl7pPr marL="2971800" indent="-228600" algn="l" rtl="0" eaLnBrk="1" fontAlgn="base" hangingPunct="1">
              <a:lnSpc>
                <a:spcPct val="90000"/>
              </a:lnSpc>
              <a:spcBef>
                <a:spcPct val="20000"/>
              </a:spcBef>
              <a:spcAft>
                <a:spcPct val="0"/>
              </a:spcAft>
              <a:buChar char="»"/>
              <a:defRPr sz="2400">
                <a:solidFill>
                  <a:schemeClr val="tx1"/>
                </a:solidFill>
                <a:latin typeface="+mn-lt"/>
                <a:ea typeface="+mn-ea"/>
              </a:defRPr>
            </a:lvl7pPr>
            <a:lvl8pPr marL="3429000" indent="-228600" algn="l" rtl="0" eaLnBrk="1" fontAlgn="base" hangingPunct="1">
              <a:lnSpc>
                <a:spcPct val="90000"/>
              </a:lnSpc>
              <a:spcBef>
                <a:spcPct val="20000"/>
              </a:spcBef>
              <a:spcAft>
                <a:spcPct val="0"/>
              </a:spcAft>
              <a:buChar char="»"/>
              <a:defRPr sz="2400">
                <a:solidFill>
                  <a:schemeClr val="tx1"/>
                </a:solidFill>
                <a:latin typeface="+mn-lt"/>
                <a:ea typeface="+mn-ea"/>
              </a:defRPr>
            </a:lvl8pPr>
            <a:lvl9pPr marL="3886200" indent="-228600" algn="l" rtl="0" eaLnBrk="1" fontAlgn="base" hangingPunct="1">
              <a:lnSpc>
                <a:spcPct val="90000"/>
              </a:lnSpc>
              <a:spcBef>
                <a:spcPct val="20000"/>
              </a:spcBef>
              <a:spcAft>
                <a:spcPct val="0"/>
              </a:spcAft>
              <a:buChar char="»"/>
              <a:defRPr sz="2400">
                <a:solidFill>
                  <a:schemeClr val="tx1"/>
                </a:solidFill>
                <a:latin typeface="+mn-lt"/>
                <a:ea typeface="+mn-ea"/>
              </a:defRPr>
            </a:lvl9pPr>
          </a:lstStyle>
          <a:p>
            <a:r>
              <a:rPr lang="en-GB" dirty="0" err="1"/>
              <a:t>Eörs</a:t>
            </a:r>
            <a:r>
              <a:rPr lang="en-GB" dirty="0"/>
              <a:t> </a:t>
            </a:r>
            <a:r>
              <a:rPr lang="en-GB" dirty="0" err="1"/>
              <a:t>Szathmáry</a:t>
            </a:r>
            <a:endParaRPr lang="en-GB" dirty="0"/>
          </a:p>
          <a:p>
            <a:r>
              <a:rPr lang="en-GB" kern="0" dirty="0" smtClean="0"/>
              <a:t>Daniel Weinreich</a:t>
            </a:r>
          </a:p>
          <a:p>
            <a:r>
              <a:rPr lang="en-GB" dirty="0" smtClean="0"/>
              <a:t>Michaela </a:t>
            </a:r>
            <a:r>
              <a:rPr lang="en-GB" dirty="0" err="1" smtClean="0"/>
              <a:t>Pavlicev</a:t>
            </a:r>
            <a:endParaRPr lang="en-GB" dirty="0" smtClean="0"/>
          </a:p>
          <a:p>
            <a:r>
              <a:rPr lang="en-GB" dirty="0" smtClean="0"/>
              <a:t>Tobias </a:t>
            </a:r>
            <a:r>
              <a:rPr lang="en-GB" dirty="0" err="1" smtClean="0"/>
              <a:t>Uller</a:t>
            </a:r>
            <a:endParaRPr lang="en-GB" dirty="0" smtClean="0"/>
          </a:p>
          <a:p>
            <a:pPr marL="0" indent="0">
              <a:buNone/>
            </a:pPr>
            <a:endParaRPr lang="en-GB" dirty="0" smtClean="0"/>
          </a:p>
          <a:p>
            <a:pPr marL="0" indent="0">
              <a:buNone/>
            </a:pPr>
            <a:endParaRPr lang="en-GB" dirty="0"/>
          </a:p>
          <a:p>
            <a:pPr marL="0" indent="0">
              <a:buNone/>
            </a:pPr>
            <a:endParaRPr lang="en-GB" dirty="0" smtClean="0"/>
          </a:p>
          <a:p>
            <a:endParaRPr lang="en-GB" kern="0" dirty="0"/>
          </a:p>
        </p:txBody>
      </p:sp>
    </p:spTree>
    <p:extLst>
      <p:ext uri="{BB962C8B-B14F-4D97-AF65-F5344CB8AC3E}">
        <p14:creationId xmlns:p14="http://schemas.microsoft.com/office/powerpoint/2010/main" val="21718199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598" y="586078"/>
            <a:ext cx="8820150" cy="649288"/>
          </a:xfrm>
        </p:spPr>
        <p:txBody>
          <a:bodyPr/>
          <a:lstStyle/>
          <a:p>
            <a:r>
              <a:rPr lang="en-GB" sz="3200" dirty="0" smtClean="0"/>
              <a:t>Learning &amp; evolution play by the same ‘rules’</a:t>
            </a:r>
            <a:endParaRPr lang="en-GB" sz="3200" dirty="0"/>
          </a:p>
        </p:txBody>
      </p:sp>
      <p:sp>
        <p:nvSpPr>
          <p:cNvPr id="3" name="Content Placeholder 2"/>
          <p:cNvSpPr>
            <a:spLocks noGrp="1"/>
          </p:cNvSpPr>
          <p:nvPr>
            <p:ph idx="1"/>
          </p:nvPr>
        </p:nvSpPr>
        <p:spPr>
          <a:xfrm>
            <a:off x="195598" y="1429757"/>
            <a:ext cx="8496300" cy="4114800"/>
          </a:xfrm>
        </p:spPr>
        <p:txBody>
          <a:bodyPr/>
          <a:lstStyle/>
          <a:p>
            <a:r>
              <a:rPr lang="en-GB" dirty="0" smtClean="0"/>
              <a:t>Learning systems, like natural selection, cannot really ‘see the future’. They cannot learn from benefits that have not yet occurred. But they can generalise from past experience. </a:t>
            </a:r>
          </a:p>
          <a:p>
            <a:r>
              <a:rPr lang="en-GB" dirty="0" smtClean="0"/>
              <a:t>Generalisation </a:t>
            </a:r>
            <a:r>
              <a:rPr lang="en-GB" dirty="0"/>
              <a:t>from training set to previously unseen novel test cases is neither mysterious nor for </a:t>
            </a:r>
            <a:r>
              <a:rPr lang="en-GB" dirty="0" smtClean="0"/>
              <a:t>granted – and it can be more than simple extrapolation</a:t>
            </a:r>
            <a:endParaRPr lang="en-GB" dirty="0"/>
          </a:p>
          <a:p>
            <a:r>
              <a:rPr lang="en-GB" dirty="0" smtClean="0"/>
              <a:t>Since generalisation </a:t>
            </a:r>
            <a:r>
              <a:rPr lang="en-GB" dirty="0"/>
              <a:t>in learning </a:t>
            </a:r>
            <a:r>
              <a:rPr lang="en-GB" dirty="0" smtClean="0"/>
              <a:t>systems only </a:t>
            </a:r>
            <a:r>
              <a:rPr lang="en-GB" dirty="0"/>
              <a:t>requires incrementally improving the fit of a model to data – maybe evolution could do that </a:t>
            </a:r>
            <a:r>
              <a:rPr lang="en-GB" dirty="0" smtClean="0"/>
              <a:t>too. And </a:t>
            </a:r>
            <a:r>
              <a:rPr lang="en-GB" dirty="0"/>
              <a:t>we could use what we know about conditions for good generalisation to understand conditions for evolution of evolvability</a:t>
            </a:r>
          </a:p>
          <a:p>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7</a:t>
            </a:fld>
            <a:endParaRPr lang="en-GB"/>
          </a:p>
        </p:txBody>
      </p:sp>
    </p:spTree>
    <p:extLst>
      <p:ext uri="{BB962C8B-B14F-4D97-AF65-F5344CB8AC3E}">
        <p14:creationId xmlns:p14="http://schemas.microsoft.com/office/powerpoint/2010/main" val="164248015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
        <p:nvSpPr>
          <p:cNvPr id="4" name="Slide Number Placeholder 3"/>
          <p:cNvSpPr>
            <a:spLocks noGrp="1"/>
          </p:cNvSpPr>
          <p:nvPr>
            <p:ph type="sldNum" sz="quarter" idx="12"/>
          </p:nvPr>
        </p:nvSpPr>
        <p:spPr/>
        <p:txBody>
          <a:bodyPr/>
          <a:lstStyle/>
          <a:p>
            <a:fld id="{15F47B36-2F3A-469E-8604-285B2B795295}" type="slidenum">
              <a:rPr lang="en-GB" smtClean="0"/>
              <a:pPr/>
              <a:t>70</a:t>
            </a:fld>
            <a:endParaRPr lang="en-GB"/>
          </a:p>
        </p:txBody>
      </p:sp>
    </p:spTree>
    <p:extLst>
      <p:ext uri="{BB962C8B-B14F-4D97-AF65-F5344CB8AC3E}">
        <p14:creationId xmlns:p14="http://schemas.microsoft.com/office/powerpoint/2010/main" val="332023359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700808"/>
            <a:ext cx="8496300" cy="4618856"/>
          </a:xfrm>
        </p:spPr>
        <p:txBody>
          <a:bodyPr/>
          <a:lstStyle/>
          <a:p>
            <a:r>
              <a:rPr lang="en-GB" dirty="0" smtClean="0"/>
              <a:t>The difficulty of evolving evolvability is analogous to </a:t>
            </a:r>
            <a:r>
              <a:rPr lang="en-GB" dirty="0" err="1" smtClean="0"/>
              <a:t>overfitting</a:t>
            </a:r>
            <a:r>
              <a:rPr lang="en-GB" dirty="0" smtClean="0"/>
              <a:t> – getting phenotypic distributions that are well suited to novel selective environments (not </a:t>
            </a:r>
            <a:r>
              <a:rPr lang="en-GB" i="1" dirty="0" smtClean="0"/>
              <a:t>canalised</a:t>
            </a:r>
            <a:r>
              <a:rPr lang="en-GB" dirty="0" smtClean="0"/>
              <a:t> to past selective environments)</a:t>
            </a:r>
          </a:p>
          <a:p>
            <a:r>
              <a:rPr lang="en-GB" dirty="0"/>
              <a:t>Getting good performance on the training set is the easy part of learning, the difficult part is getting good performance on the test set </a:t>
            </a:r>
            <a:r>
              <a:rPr lang="en-GB" dirty="0">
                <a:sym typeface="Wingdings"/>
              </a:rPr>
              <a:t></a:t>
            </a:r>
            <a:r>
              <a:rPr lang="en-GB" dirty="0"/>
              <a:t> evolution is much easier than evolution of evolvability</a:t>
            </a:r>
          </a:p>
          <a:p>
            <a:endParaRPr lang="en-GB" dirty="0" smtClean="0"/>
          </a:p>
          <a:p>
            <a:endParaRPr lang="en-GB" dirty="0" smtClean="0"/>
          </a:p>
        </p:txBody>
      </p:sp>
      <p:sp>
        <p:nvSpPr>
          <p:cNvPr id="4" name="Slide Number Placeholder 3"/>
          <p:cNvSpPr>
            <a:spLocks noGrp="1"/>
          </p:cNvSpPr>
          <p:nvPr>
            <p:ph type="sldNum" sz="quarter" idx="12"/>
          </p:nvPr>
        </p:nvSpPr>
        <p:spPr/>
        <p:txBody>
          <a:bodyPr/>
          <a:lstStyle/>
          <a:p>
            <a:fld id="{15F47B36-2F3A-469E-8604-285B2B795295}" type="slidenum">
              <a:rPr lang="en-GB" smtClean="0"/>
              <a:pPr/>
              <a:t>71</a:t>
            </a:fld>
            <a:endParaRPr lang="en-GB" dirty="0"/>
          </a:p>
        </p:txBody>
      </p:sp>
      <p:sp>
        <p:nvSpPr>
          <p:cNvPr id="5" name="Title 4"/>
          <p:cNvSpPr>
            <a:spLocks noGrp="1"/>
          </p:cNvSpPr>
          <p:nvPr>
            <p:ph type="title"/>
          </p:nvPr>
        </p:nvSpPr>
        <p:spPr>
          <a:xfrm>
            <a:off x="323528" y="476672"/>
            <a:ext cx="8496300" cy="649288"/>
          </a:xfrm>
        </p:spPr>
        <p:txBody>
          <a:bodyPr/>
          <a:lstStyle/>
          <a:p>
            <a:r>
              <a:rPr lang="en-GB" dirty="0" smtClean="0"/>
              <a:t>Good evolvability = avoiding </a:t>
            </a:r>
            <a:r>
              <a:rPr lang="en-GB" dirty="0" err="1" smtClean="0"/>
              <a:t>overfitting</a:t>
            </a:r>
            <a:endParaRPr lang="en-GB" dirty="0"/>
          </a:p>
        </p:txBody>
      </p:sp>
    </p:spTree>
    <p:extLst>
      <p:ext uri="{BB962C8B-B14F-4D97-AF65-F5344CB8AC3E}">
        <p14:creationId xmlns:p14="http://schemas.microsoft.com/office/powerpoint/2010/main" val="3827379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All combinations of well-formed features</a:t>
            </a:r>
            <a:endParaRPr lang="en-GB"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43691" y="1700213"/>
            <a:ext cx="5856617" cy="4114800"/>
          </a:xfrm>
        </p:spPr>
      </p:pic>
      <p:sp>
        <p:nvSpPr>
          <p:cNvPr id="4" name="Slide Number Placeholder 3"/>
          <p:cNvSpPr>
            <a:spLocks noGrp="1"/>
          </p:cNvSpPr>
          <p:nvPr>
            <p:ph type="sldNum" sz="quarter" idx="12"/>
          </p:nvPr>
        </p:nvSpPr>
        <p:spPr/>
        <p:txBody>
          <a:bodyPr/>
          <a:lstStyle/>
          <a:p>
            <a:fld id="{15F47B36-2F3A-469E-8604-285B2B795295}" type="slidenum">
              <a:rPr lang="en-GB" smtClean="0"/>
              <a:pPr/>
              <a:t>72</a:t>
            </a:fld>
            <a:endParaRPr lang="en-GB"/>
          </a:p>
        </p:txBody>
      </p:sp>
      <p:sp>
        <p:nvSpPr>
          <p:cNvPr id="6" name="Rectangle 5"/>
          <p:cNvSpPr/>
          <p:nvPr/>
        </p:nvSpPr>
        <p:spPr bwMode="auto">
          <a:xfrm>
            <a:off x="7092279" y="1772816"/>
            <a:ext cx="371909" cy="288032"/>
          </a:xfrm>
          <a:prstGeom prst="rect">
            <a:avLst/>
          </a:prstGeom>
          <a:solidFill>
            <a:schemeClr val="bg1"/>
          </a:solidFill>
          <a:ln w="12700" cap="flat" cmpd="sng" algn="ctr">
            <a:solidFill>
              <a:schemeClr val="bg1"/>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7" name="Rectangle 6"/>
          <p:cNvSpPr/>
          <p:nvPr/>
        </p:nvSpPr>
        <p:spPr bwMode="auto">
          <a:xfrm>
            <a:off x="4200091" y="2769037"/>
            <a:ext cx="371909" cy="288032"/>
          </a:xfrm>
          <a:prstGeom prst="rect">
            <a:avLst/>
          </a:prstGeom>
          <a:solidFill>
            <a:schemeClr val="bg1"/>
          </a:solidFill>
          <a:ln w="12700" cap="flat" cmpd="sng" algn="ctr">
            <a:solidFill>
              <a:schemeClr val="bg1"/>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8" name="Rectangle 7"/>
          <p:cNvSpPr/>
          <p:nvPr/>
        </p:nvSpPr>
        <p:spPr bwMode="auto">
          <a:xfrm>
            <a:off x="4200091" y="1700808"/>
            <a:ext cx="371909" cy="288032"/>
          </a:xfrm>
          <a:prstGeom prst="rect">
            <a:avLst/>
          </a:prstGeom>
          <a:solidFill>
            <a:schemeClr val="bg1"/>
          </a:solidFill>
          <a:ln w="12700" cap="flat" cmpd="sng" algn="ctr">
            <a:solidFill>
              <a:schemeClr val="bg1"/>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9" name="Rectangle 8"/>
          <p:cNvSpPr/>
          <p:nvPr/>
        </p:nvSpPr>
        <p:spPr bwMode="auto">
          <a:xfrm>
            <a:off x="2771800" y="1781200"/>
            <a:ext cx="371909" cy="288032"/>
          </a:xfrm>
          <a:prstGeom prst="rect">
            <a:avLst/>
          </a:prstGeom>
          <a:solidFill>
            <a:schemeClr val="bg1"/>
          </a:solidFill>
          <a:ln w="12700" cap="flat" cmpd="sng" algn="ctr">
            <a:solidFill>
              <a:schemeClr val="bg1"/>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0" name="Rectangle 9"/>
          <p:cNvSpPr/>
          <p:nvPr/>
        </p:nvSpPr>
        <p:spPr bwMode="auto">
          <a:xfrm>
            <a:off x="5603154" y="1772816"/>
            <a:ext cx="371909" cy="288032"/>
          </a:xfrm>
          <a:prstGeom prst="rect">
            <a:avLst/>
          </a:prstGeom>
          <a:solidFill>
            <a:schemeClr val="bg1"/>
          </a:solidFill>
          <a:ln w="12700" cap="flat" cmpd="sng" algn="ctr">
            <a:solidFill>
              <a:schemeClr val="bg1"/>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1" name="Rectangle 10"/>
          <p:cNvSpPr/>
          <p:nvPr/>
        </p:nvSpPr>
        <p:spPr bwMode="auto">
          <a:xfrm>
            <a:off x="5622050" y="4797152"/>
            <a:ext cx="371909" cy="288032"/>
          </a:xfrm>
          <a:prstGeom prst="rect">
            <a:avLst/>
          </a:prstGeom>
          <a:solidFill>
            <a:schemeClr val="bg1"/>
          </a:solidFill>
          <a:ln w="12700" cap="flat" cmpd="sng" algn="ctr">
            <a:solidFill>
              <a:schemeClr val="bg1"/>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2" name="Rectangle 11"/>
          <p:cNvSpPr/>
          <p:nvPr/>
        </p:nvSpPr>
        <p:spPr bwMode="auto">
          <a:xfrm>
            <a:off x="7035205" y="3717032"/>
            <a:ext cx="371909" cy="288032"/>
          </a:xfrm>
          <a:prstGeom prst="rect">
            <a:avLst/>
          </a:prstGeom>
          <a:solidFill>
            <a:schemeClr val="bg1"/>
          </a:solidFill>
          <a:ln w="12700" cap="flat" cmpd="sng" algn="ctr">
            <a:solidFill>
              <a:schemeClr val="bg1"/>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3" name="Rectangle 12"/>
          <p:cNvSpPr/>
          <p:nvPr/>
        </p:nvSpPr>
        <p:spPr bwMode="auto">
          <a:xfrm>
            <a:off x="7033059" y="2777798"/>
            <a:ext cx="371909" cy="288032"/>
          </a:xfrm>
          <a:prstGeom prst="rect">
            <a:avLst/>
          </a:prstGeom>
          <a:solidFill>
            <a:schemeClr val="bg1"/>
          </a:solidFill>
          <a:ln w="12700" cap="flat" cmpd="sng" algn="ctr">
            <a:solidFill>
              <a:schemeClr val="bg1"/>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4" name="Rectangle 13"/>
          <p:cNvSpPr/>
          <p:nvPr/>
        </p:nvSpPr>
        <p:spPr bwMode="auto">
          <a:xfrm>
            <a:off x="2713751" y="2769037"/>
            <a:ext cx="371909" cy="288032"/>
          </a:xfrm>
          <a:prstGeom prst="rect">
            <a:avLst/>
          </a:prstGeom>
          <a:solidFill>
            <a:schemeClr val="bg1"/>
          </a:solidFill>
          <a:ln w="12700" cap="flat" cmpd="sng" algn="ctr">
            <a:solidFill>
              <a:schemeClr val="bg1"/>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5" name="Rectangle 14"/>
          <p:cNvSpPr/>
          <p:nvPr/>
        </p:nvSpPr>
        <p:spPr bwMode="auto">
          <a:xfrm>
            <a:off x="2713750" y="3789040"/>
            <a:ext cx="371909" cy="288032"/>
          </a:xfrm>
          <a:prstGeom prst="rect">
            <a:avLst/>
          </a:prstGeom>
          <a:solidFill>
            <a:schemeClr val="bg1"/>
          </a:solidFill>
          <a:ln w="12700" cap="flat" cmpd="sng" algn="ctr">
            <a:solidFill>
              <a:schemeClr val="bg1"/>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6" name="Rectangle 15"/>
          <p:cNvSpPr/>
          <p:nvPr/>
        </p:nvSpPr>
        <p:spPr bwMode="auto">
          <a:xfrm>
            <a:off x="4200090" y="3822146"/>
            <a:ext cx="371909" cy="288032"/>
          </a:xfrm>
          <a:prstGeom prst="rect">
            <a:avLst/>
          </a:prstGeom>
          <a:solidFill>
            <a:schemeClr val="bg1"/>
          </a:solidFill>
          <a:ln w="12700" cap="flat" cmpd="sng" algn="ctr">
            <a:solidFill>
              <a:schemeClr val="bg1"/>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7" name="Rectangle 16"/>
          <p:cNvSpPr/>
          <p:nvPr/>
        </p:nvSpPr>
        <p:spPr bwMode="auto">
          <a:xfrm>
            <a:off x="4200089" y="4732492"/>
            <a:ext cx="371909" cy="288032"/>
          </a:xfrm>
          <a:prstGeom prst="rect">
            <a:avLst/>
          </a:prstGeom>
          <a:solidFill>
            <a:schemeClr val="bg1"/>
          </a:solidFill>
          <a:ln w="12700" cap="flat" cmpd="sng" algn="ctr">
            <a:solidFill>
              <a:schemeClr val="bg1"/>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8" name="Rectangle 17"/>
          <p:cNvSpPr/>
          <p:nvPr/>
        </p:nvSpPr>
        <p:spPr bwMode="auto">
          <a:xfrm>
            <a:off x="5564517" y="3789040"/>
            <a:ext cx="371909" cy="288032"/>
          </a:xfrm>
          <a:prstGeom prst="rect">
            <a:avLst/>
          </a:prstGeom>
          <a:solidFill>
            <a:schemeClr val="bg1"/>
          </a:solidFill>
          <a:ln w="12700" cap="flat" cmpd="sng" algn="ctr">
            <a:solidFill>
              <a:schemeClr val="bg1"/>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Tree>
    <p:extLst>
      <p:ext uri="{BB962C8B-B14F-4D97-AF65-F5344CB8AC3E}">
        <p14:creationId xmlns:p14="http://schemas.microsoft.com/office/powerpoint/2010/main" val="1550657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476672"/>
            <a:ext cx="8496300" cy="649288"/>
          </a:xfrm>
        </p:spPr>
        <p:txBody>
          <a:bodyPr/>
          <a:lstStyle/>
          <a:p>
            <a:r>
              <a:rPr lang="en-GB" sz="3200" dirty="0" smtClean="0"/>
              <a:t>Select for 3 particular combinations of well-formed features</a:t>
            </a:r>
            <a:endParaRPr lang="en-GB" sz="3200"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73</a:t>
            </a:fld>
            <a:endParaRPr lang="en-GB"/>
          </a:p>
        </p:txBody>
      </p:sp>
      <p:sp>
        <p:nvSpPr>
          <p:cNvPr id="10" name="Content Placeholder 9"/>
          <p:cNvSpPr>
            <a:spLocks noGrp="1"/>
          </p:cNvSpPr>
          <p:nvPr>
            <p:ph idx="1"/>
          </p:nvPr>
        </p:nvSpPr>
        <p:spPr/>
        <p:txBody>
          <a:bodyPr/>
          <a:lstStyle/>
          <a:p>
            <a:endParaRPr lang="en-GB"/>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2551" y="1691837"/>
            <a:ext cx="5859175" cy="4116597"/>
          </a:xfrm>
          <a:prstGeom prst="rect">
            <a:avLst/>
          </a:prstGeom>
        </p:spPr>
      </p:pic>
    </p:spTree>
    <p:extLst>
      <p:ext uri="{BB962C8B-B14F-4D97-AF65-F5344CB8AC3E}">
        <p14:creationId xmlns:p14="http://schemas.microsoft.com/office/powerpoint/2010/main" val="474866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3848" y="212591"/>
            <a:ext cx="8496300" cy="649288"/>
          </a:xfrm>
        </p:spPr>
        <p:txBody>
          <a:bodyPr/>
          <a:lstStyle/>
          <a:p>
            <a:r>
              <a:rPr lang="en-GB" dirty="0" smtClean="0"/>
              <a:t>Evolved GRN produces…</a:t>
            </a:r>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74</a:t>
            </a:fld>
            <a:endParaRPr lang="en-GB"/>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43691" y="1700213"/>
            <a:ext cx="5856617" cy="4114800"/>
          </a:xfrm>
          <a:ln>
            <a:noFill/>
          </a:ln>
        </p:spPr>
      </p:pic>
      <p:sp>
        <p:nvSpPr>
          <p:cNvPr id="8" name="Rectangle 7"/>
          <p:cNvSpPr/>
          <p:nvPr/>
        </p:nvSpPr>
        <p:spPr bwMode="auto">
          <a:xfrm>
            <a:off x="7092279" y="1772816"/>
            <a:ext cx="371909" cy="288032"/>
          </a:xfrm>
          <a:prstGeom prst="rect">
            <a:avLst/>
          </a:prstGeom>
          <a:solidFill>
            <a:schemeClr val="bg1"/>
          </a:solidFill>
          <a:ln w="12700" cap="flat" cmpd="sng" algn="ctr">
            <a:solidFill>
              <a:schemeClr val="bg1"/>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9" name="Rectangle 8"/>
          <p:cNvSpPr/>
          <p:nvPr/>
        </p:nvSpPr>
        <p:spPr bwMode="auto">
          <a:xfrm>
            <a:off x="7244679" y="1925216"/>
            <a:ext cx="371909" cy="288032"/>
          </a:xfrm>
          <a:prstGeom prst="rect">
            <a:avLst/>
          </a:prstGeom>
          <a:solidFill>
            <a:schemeClr val="bg1"/>
          </a:solidFill>
          <a:ln w="12700" cap="flat" cmpd="sng" algn="ctr">
            <a:solidFill>
              <a:schemeClr val="bg1"/>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0" name="Rectangle 9"/>
          <p:cNvSpPr/>
          <p:nvPr/>
        </p:nvSpPr>
        <p:spPr bwMode="auto">
          <a:xfrm>
            <a:off x="4200091" y="1700808"/>
            <a:ext cx="371909" cy="288032"/>
          </a:xfrm>
          <a:prstGeom prst="rect">
            <a:avLst/>
          </a:prstGeom>
          <a:solidFill>
            <a:schemeClr val="bg1"/>
          </a:solidFill>
          <a:ln w="12700" cap="flat" cmpd="sng" algn="ctr">
            <a:solidFill>
              <a:schemeClr val="bg1"/>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1" name="Rectangle 10"/>
          <p:cNvSpPr/>
          <p:nvPr/>
        </p:nvSpPr>
        <p:spPr bwMode="auto">
          <a:xfrm>
            <a:off x="2771800" y="1781200"/>
            <a:ext cx="371909" cy="288032"/>
          </a:xfrm>
          <a:prstGeom prst="rect">
            <a:avLst/>
          </a:prstGeom>
          <a:solidFill>
            <a:schemeClr val="bg1"/>
          </a:solidFill>
          <a:ln w="12700" cap="flat" cmpd="sng" algn="ctr">
            <a:solidFill>
              <a:schemeClr val="bg1"/>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2" name="Rectangle 11"/>
          <p:cNvSpPr/>
          <p:nvPr/>
        </p:nvSpPr>
        <p:spPr bwMode="auto">
          <a:xfrm>
            <a:off x="5603154" y="1772816"/>
            <a:ext cx="371909" cy="288032"/>
          </a:xfrm>
          <a:prstGeom prst="rect">
            <a:avLst/>
          </a:prstGeom>
          <a:solidFill>
            <a:schemeClr val="bg1"/>
          </a:solidFill>
          <a:ln w="12700" cap="flat" cmpd="sng" algn="ctr">
            <a:solidFill>
              <a:schemeClr val="bg1"/>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3" name="Rectangle 12"/>
          <p:cNvSpPr/>
          <p:nvPr/>
        </p:nvSpPr>
        <p:spPr bwMode="auto">
          <a:xfrm>
            <a:off x="5622050" y="4797152"/>
            <a:ext cx="371909" cy="288032"/>
          </a:xfrm>
          <a:prstGeom prst="rect">
            <a:avLst/>
          </a:prstGeom>
          <a:solidFill>
            <a:schemeClr val="bg1"/>
          </a:solidFill>
          <a:ln w="12700" cap="flat" cmpd="sng" algn="ctr">
            <a:solidFill>
              <a:schemeClr val="bg1"/>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4" name="Rectangle 13"/>
          <p:cNvSpPr/>
          <p:nvPr/>
        </p:nvSpPr>
        <p:spPr bwMode="auto">
          <a:xfrm>
            <a:off x="8006679" y="2687216"/>
            <a:ext cx="371909" cy="288032"/>
          </a:xfrm>
          <a:prstGeom prst="rect">
            <a:avLst/>
          </a:prstGeom>
          <a:solidFill>
            <a:schemeClr val="bg1"/>
          </a:solidFill>
          <a:ln w="12700" cap="flat" cmpd="sng" algn="ctr">
            <a:solidFill>
              <a:schemeClr val="bg1"/>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5" name="Rectangle 14"/>
          <p:cNvSpPr/>
          <p:nvPr/>
        </p:nvSpPr>
        <p:spPr bwMode="auto">
          <a:xfrm>
            <a:off x="7035205" y="3717032"/>
            <a:ext cx="371909" cy="288032"/>
          </a:xfrm>
          <a:prstGeom prst="rect">
            <a:avLst/>
          </a:prstGeom>
          <a:solidFill>
            <a:schemeClr val="bg1"/>
          </a:solidFill>
          <a:ln w="12700" cap="flat" cmpd="sng" algn="ctr">
            <a:solidFill>
              <a:schemeClr val="bg1"/>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6" name="Rectangle 15"/>
          <p:cNvSpPr/>
          <p:nvPr/>
        </p:nvSpPr>
        <p:spPr bwMode="auto">
          <a:xfrm>
            <a:off x="7033059" y="2777798"/>
            <a:ext cx="371909" cy="288032"/>
          </a:xfrm>
          <a:prstGeom prst="rect">
            <a:avLst/>
          </a:prstGeom>
          <a:solidFill>
            <a:schemeClr val="bg1"/>
          </a:solidFill>
          <a:ln w="12700" cap="flat" cmpd="sng" algn="ctr">
            <a:solidFill>
              <a:schemeClr val="bg1"/>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7" name="Rectangle 16"/>
          <p:cNvSpPr/>
          <p:nvPr/>
        </p:nvSpPr>
        <p:spPr bwMode="auto">
          <a:xfrm>
            <a:off x="2713751" y="2769037"/>
            <a:ext cx="371909" cy="288032"/>
          </a:xfrm>
          <a:prstGeom prst="rect">
            <a:avLst/>
          </a:prstGeom>
          <a:solidFill>
            <a:schemeClr val="bg1"/>
          </a:solidFill>
          <a:ln w="12700" cap="flat" cmpd="sng" algn="ctr">
            <a:solidFill>
              <a:schemeClr val="bg1"/>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8" name="Rectangle 17"/>
          <p:cNvSpPr/>
          <p:nvPr/>
        </p:nvSpPr>
        <p:spPr bwMode="auto">
          <a:xfrm>
            <a:off x="2713750" y="3789040"/>
            <a:ext cx="371909" cy="288032"/>
          </a:xfrm>
          <a:prstGeom prst="rect">
            <a:avLst/>
          </a:prstGeom>
          <a:solidFill>
            <a:schemeClr val="bg1"/>
          </a:solidFill>
          <a:ln w="12700" cap="flat" cmpd="sng" algn="ctr">
            <a:solidFill>
              <a:schemeClr val="bg1"/>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9" name="Rectangle 18"/>
          <p:cNvSpPr/>
          <p:nvPr/>
        </p:nvSpPr>
        <p:spPr bwMode="auto">
          <a:xfrm>
            <a:off x="4200090" y="3822146"/>
            <a:ext cx="371909" cy="288032"/>
          </a:xfrm>
          <a:prstGeom prst="rect">
            <a:avLst/>
          </a:prstGeom>
          <a:solidFill>
            <a:schemeClr val="bg1"/>
          </a:solidFill>
          <a:ln w="12700" cap="flat" cmpd="sng" algn="ctr">
            <a:solidFill>
              <a:schemeClr val="bg1"/>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20" name="Rectangle 19"/>
          <p:cNvSpPr/>
          <p:nvPr/>
        </p:nvSpPr>
        <p:spPr bwMode="auto">
          <a:xfrm>
            <a:off x="4200089" y="4732492"/>
            <a:ext cx="371909" cy="288032"/>
          </a:xfrm>
          <a:prstGeom prst="rect">
            <a:avLst/>
          </a:prstGeom>
          <a:solidFill>
            <a:schemeClr val="bg1"/>
          </a:solidFill>
          <a:ln w="12700" cap="flat" cmpd="sng" algn="ctr">
            <a:solidFill>
              <a:schemeClr val="bg1"/>
            </a:solid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22" name="TextBox 21"/>
          <p:cNvSpPr txBox="1"/>
          <p:nvPr/>
        </p:nvSpPr>
        <p:spPr>
          <a:xfrm>
            <a:off x="353597" y="805344"/>
            <a:ext cx="8064896" cy="830997"/>
          </a:xfrm>
          <a:prstGeom prst="rect">
            <a:avLst/>
          </a:prstGeom>
          <a:noFill/>
        </p:spPr>
        <p:txBody>
          <a:bodyPr wrap="square" rtlCol="0">
            <a:spAutoFit/>
          </a:bodyPr>
          <a:lstStyle/>
          <a:p>
            <a:r>
              <a:rPr lang="en-GB" sz="2400" dirty="0">
                <a:solidFill>
                  <a:schemeClr val="tx2"/>
                </a:solidFill>
                <a:latin typeface="+mj-lt"/>
                <a:ea typeface="+mj-ea"/>
                <a:cs typeface="+mj-cs"/>
              </a:rPr>
              <a:t>t</a:t>
            </a:r>
            <a:r>
              <a:rPr lang="en-GB" sz="2400" dirty="0" smtClean="0">
                <a:solidFill>
                  <a:schemeClr val="tx2"/>
                </a:solidFill>
                <a:latin typeface="+mj-lt"/>
                <a:ea typeface="+mj-ea"/>
                <a:cs typeface="+mj-cs"/>
              </a:rPr>
              <a:t>he 3 </a:t>
            </a:r>
            <a:r>
              <a:rPr lang="en-GB" sz="2400" dirty="0">
                <a:solidFill>
                  <a:schemeClr val="tx2"/>
                </a:solidFill>
                <a:latin typeface="+mj-lt"/>
                <a:ea typeface="+mj-ea"/>
                <a:cs typeface="+mj-cs"/>
              </a:rPr>
              <a:t>selected phenotypes, plus some other combinations of well-formed features, but not all 16</a:t>
            </a:r>
          </a:p>
        </p:txBody>
      </p:sp>
    </p:spTree>
    <p:extLst>
      <p:ext uri="{BB962C8B-B14F-4D97-AF65-F5344CB8AC3E}">
        <p14:creationId xmlns:p14="http://schemas.microsoft.com/office/powerpoint/2010/main" val="4240828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0928" y="548680"/>
            <a:ext cx="8496300" cy="649288"/>
          </a:xfrm>
        </p:spPr>
        <p:txBody>
          <a:bodyPr>
            <a:normAutofit/>
          </a:bodyPr>
          <a:lstStyle/>
          <a:p>
            <a:endParaRPr lang="en-GB" dirty="0"/>
          </a:p>
        </p:txBody>
      </p:sp>
      <p:sp>
        <p:nvSpPr>
          <p:cNvPr id="3" name="Content Placeholder 2"/>
          <p:cNvSpPr>
            <a:spLocks noGrp="1"/>
          </p:cNvSpPr>
          <p:nvPr>
            <p:ph idx="1"/>
          </p:nvPr>
        </p:nvSpPr>
        <p:spPr>
          <a:xfrm>
            <a:off x="5724128" y="1275330"/>
            <a:ext cx="3096022" cy="4042197"/>
          </a:xfrm>
        </p:spPr>
        <p:txBody>
          <a:bodyPr>
            <a:normAutofit lnSpcReduction="10000"/>
          </a:bodyPr>
          <a:lstStyle/>
          <a:p>
            <a:pPr>
              <a:spcAft>
                <a:spcPts val="600"/>
              </a:spcAft>
            </a:pPr>
            <a:r>
              <a:rPr lang="en-GB" dirty="0" smtClean="0"/>
              <a:t>Regulation that controls correlations…</a:t>
            </a:r>
          </a:p>
          <a:p>
            <a:pPr>
              <a:spcAft>
                <a:spcPts val="600"/>
              </a:spcAft>
            </a:pPr>
            <a:r>
              <a:rPr lang="en-GB" dirty="0" smtClean="0"/>
              <a:t>Also produces complementary phenotypes w all the same correlations</a:t>
            </a:r>
          </a:p>
          <a:p>
            <a:pPr>
              <a:spcAft>
                <a:spcPts val="600"/>
              </a:spcAft>
            </a:pPr>
            <a:r>
              <a:rPr lang="en-GB" dirty="0" smtClean="0"/>
              <a:t>Not an interesting sense of generalisation</a:t>
            </a:r>
          </a:p>
          <a:p>
            <a:pPr>
              <a:spcAft>
                <a:spcPts val="600"/>
              </a:spcAft>
            </a:pPr>
            <a:endParaRPr lang="en-GB" sz="2000" dirty="0"/>
          </a:p>
          <a:p>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75</a:t>
            </a:fld>
            <a:endParaRPr lang="en-GB" dirty="0"/>
          </a:p>
        </p:txBody>
      </p:sp>
      <p:grpSp>
        <p:nvGrpSpPr>
          <p:cNvPr id="8" name="Group 7"/>
          <p:cNvGrpSpPr/>
          <p:nvPr/>
        </p:nvGrpSpPr>
        <p:grpSpPr>
          <a:xfrm>
            <a:off x="2410074" y="3343520"/>
            <a:ext cx="1961752" cy="1961752"/>
            <a:chOff x="1115616" y="2348880"/>
            <a:chExt cx="3960440" cy="3960440"/>
          </a:xfrm>
        </p:grpSpPr>
        <p:cxnSp>
          <p:nvCxnSpPr>
            <p:cNvPr id="9" name="Straight Connector 8"/>
            <p:cNvCxnSpPr/>
            <p:nvPr/>
          </p:nvCxnSpPr>
          <p:spPr bwMode="auto">
            <a:xfrm>
              <a:off x="3095836" y="2348880"/>
              <a:ext cx="0" cy="3960440"/>
            </a:xfrm>
            <a:prstGeom prst="line">
              <a:avLst/>
            </a:prstGeom>
            <a:solidFill>
              <a:schemeClr val="accent1"/>
            </a:solidFill>
            <a:ln w="571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p:cNvCxnSpPr/>
            <p:nvPr/>
          </p:nvCxnSpPr>
          <p:spPr bwMode="auto">
            <a:xfrm rot="5400000">
              <a:off x="3095836" y="2348880"/>
              <a:ext cx="0" cy="3960440"/>
            </a:xfrm>
            <a:prstGeom prst="line">
              <a:avLst/>
            </a:prstGeom>
            <a:solidFill>
              <a:schemeClr val="accent1"/>
            </a:solidFill>
            <a:ln w="571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 name="Oval 12"/>
          <p:cNvSpPr/>
          <p:nvPr/>
        </p:nvSpPr>
        <p:spPr bwMode="auto">
          <a:xfrm>
            <a:off x="2267401" y="3297516"/>
            <a:ext cx="285346" cy="285346"/>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4" name="Oval 13"/>
          <p:cNvSpPr/>
          <p:nvPr/>
        </p:nvSpPr>
        <p:spPr bwMode="auto">
          <a:xfrm>
            <a:off x="4229153" y="5019926"/>
            <a:ext cx="285346" cy="285346"/>
          </a:xfrm>
          <a:prstGeom prst="ellipse">
            <a:avLst/>
          </a:prstGeom>
          <a:noFill/>
          <a:ln w="12700" cap="flat" cmpd="sng" algn="ctr">
            <a:solidFill>
              <a:schemeClr val="tx1"/>
            </a:solidFill>
            <a:prstDash val="dash"/>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pic>
        <p:nvPicPr>
          <p:cNvPr id="15" name="Content Placeholder 6"/>
          <p:cNvPicPr>
            <a:picLocks noChangeAspect="1"/>
          </p:cNvPicPr>
          <p:nvPr/>
        </p:nvPicPr>
        <p:blipFill rotWithShape="1">
          <a:blip r:embed="rId2" cstate="print">
            <a:extLst>
              <a:ext uri="{28A0092B-C50C-407E-A947-70E740481C1C}">
                <a14:useLocalDpi xmlns:a14="http://schemas.microsoft.com/office/drawing/2010/main" val="0"/>
              </a:ext>
            </a:extLst>
          </a:blip>
          <a:srcRect t="74174" r="74189"/>
          <a:stretch/>
        </p:blipFill>
        <p:spPr bwMode="auto">
          <a:xfrm>
            <a:off x="467544" y="2766161"/>
            <a:ext cx="1511633" cy="1062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Content Placeholder 6"/>
          <p:cNvPicPr>
            <a:picLocks noChangeAspect="1"/>
          </p:cNvPicPr>
          <p:nvPr/>
        </p:nvPicPr>
        <p:blipFill rotWithShape="1">
          <a:blip r:embed="rId3" cstate="print">
            <a:extLst>
              <a:ext uri="{28A0092B-C50C-407E-A947-70E740481C1C}">
                <a14:useLocalDpi xmlns:a14="http://schemas.microsoft.com/office/drawing/2010/main" val="0"/>
              </a:ext>
            </a:extLst>
          </a:blip>
          <a:srcRect l="75950" r="5139" b="74095"/>
          <a:stretch/>
        </p:blipFill>
        <p:spPr bwMode="auto">
          <a:xfrm>
            <a:off x="4788024" y="4772298"/>
            <a:ext cx="1107583" cy="10659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1070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0928" y="548680"/>
            <a:ext cx="8496300" cy="649288"/>
          </a:xfrm>
        </p:spPr>
        <p:txBody>
          <a:bodyPr>
            <a:normAutofit/>
          </a:bodyPr>
          <a:lstStyle/>
          <a:p>
            <a:endParaRPr lang="en-GB" dirty="0"/>
          </a:p>
        </p:txBody>
      </p:sp>
      <p:sp>
        <p:nvSpPr>
          <p:cNvPr id="3" name="Content Placeholder 2"/>
          <p:cNvSpPr>
            <a:spLocks noGrp="1"/>
          </p:cNvSpPr>
          <p:nvPr>
            <p:ph idx="1"/>
          </p:nvPr>
        </p:nvSpPr>
        <p:spPr>
          <a:xfrm>
            <a:off x="5724128" y="1275330"/>
            <a:ext cx="3096022" cy="4042197"/>
          </a:xfrm>
        </p:spPr>
        <p:txBody>
          <a:bodyPr>
            <a:normAutofit lnSpcReduction="10000"/>
          </a:bodyPr>
          <a:lstStyle/>
          <a:p>
            <a:pPr>
              <a:spcAft>
                <a:spcPts val="600"/>
              </a:spcAft>
            </a:pPr>
            <a:r>
              <a:rPr lang="en-GB" dirty="0" smtClean="0"/>
              <a:t>Regulation that controls correlations…</a:t>
            </a:r>
          </a:p>
          <a:p>
            <a:pPr>
              <a:spcAft>
                <a:spcPts val="600"/>
              </a:spcAft>
            </a:pPr>
            <a:r>
              <a:rPr lang="en-GB" dirty="0" smtClean="0"/>
              <a:t>Also produces complementary phenotypes w all the same correlations</a:t>
            </a:r>
          </a:p>
          <a:p>
            <a:pPr>
              <a:spcAft>
                <a:spcPts val="600"/>
              </a:spcAft>
            </a:pPr>
            <a:r>
              <a:rPr lang="en-GB" dirty="0" smtClean="0"/>
              <a:t>Not an interesting sense of generalisation</a:t>
            </a:r>
          </a:p>
          <a:p>
            <a:pPr>
              <a:spcAft>
                <a:spcPts val="600"/>
              </a:spcAft>
            </a:pPr>
            <a:endParaRPr lang="en-GB" sz="2000" dirty="0"/>
          </a:p>
          <a:p>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76</a:t>
            </a:fld>
            <a:endParaRPr lang="en-GB" dirty="0"/>
          </a:p>
        </p:txBody>
      </p:sp>
      <p:grpSp>
        <p:nvGrpSpPr>
          <p:cNvPr id="8" name="Group 7"/>
          <p:cNvGrpSpPr/>
          <p:nvPr/>
        </p:nvGrpSpPr>
        <p:grpSpPr>
          <a:xfrm>
            <a:off x="2410074" y="3343520"/>
            <a:ext cx="1961752" cy="1961752"/>
            <a:chOff x="1115616" y="2348880"/>
            <a:chExt cx="3960440" cy="3960440"/>
          </a:xfrm>
        </p:grpSpPr>
        <p:cxnSp>
          <p:nvCxnSpPr>
            <p:cNvPr id="9" name="Straight Connector 8"/>
            <p:cNvCxnSpPr/>
            <p:nvPr/>
          </p:nvCxnSpPr>
          <p:spPr bwMode="auto">
            <a:xfrm>
              <a:off x="3095836" y="2348880"/>
              <a:ext cx="0" cy="3960440"/>
            </a:xfrm>
            <a:prstGeom prst="line">
              <a:avLst/>
            </a:prstGeom>
            <a:solidFill>
              <a:schemeClr val="accent1"/>
            </a:solidFill>
            <a:ln w="571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p:cNvCxnSpPr/>
            <p:nvPr/>
          </p:nvCxnSpPr>
          <p:spPr bwMode="auto">
            <a:xfrm rot="5400000">
              <a:off x="3095836" y="2348880"/>
              <a:ext cx="0" cy="3960440"/>
            </a:xfrm>
            <a:prstGeom prst="line">
              <a:avLst/>
            </a:prstGeom>
            <a:solidFill>
              <a:schemeClr val="accent1"/>
            </a:solidFill>
            <a:ln w="571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 name="Oval 12"/>
          <p:cNvSpPr/>
          <p:nvPr/>
        </p:nvSpPr>
        <p:spPr bwMode="auto">
          <a:xfrm>
            <a:off x="2267401" y="3297516"/>
            <a:ext cx="285346" cy="285346"/>
          </a:xfrm>
          <a:prstGeom prst="ellipse">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4" name="Oval 13"/>
          <p:cNvSpPr/>
          <p:nvPr/>
        </p:nvSpPr>
        <p:spPr bwMode="auto">
          <a:xfrm>
            <a:off x="4229153" y="5019926"/>
            <a:ext cx="285346" cy="285346"/>
          </a:xfrm>
          <a:prstGeom prst="ellipse">
            <a:avLst/>
          </a:prstGeom>
          <a:noFill/>
          <a:ln w="12700" cap="flat" cmpd="sng" algn="ctr">
            <a:solidFill>
              <a:schemeClr val="tx1"/>
            </a:solidFill>
            <a:prstDash val="dash"/>
            <a:round/>
            <a:headEnd type="none" w="med" len="med"/>
            <a:tailEnd type="none" w="med" len="med"/>
          </a:ln>
          <a:effectLs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Tree>
    <p:extLst>
      <p:ext uri="{BB962C8B-B14F-4D97-AF65-F5344CB8AC3E}">
        <p14:creationId xmlns:p14="http://schemas.microsoft.com/office/powerpoint/2010/main" val="2546528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620688"/>
            <a:ext cx="8496300" cy="649288"/>
          </a:xfrm>
        </p:spPr>
        <p:txBody>
          <a:bodyPr/>
          <a:lstStyle/>
          <a:p>
            <a:r>
              <a:rPr lang="en-GB" dirty="0" smtClean="0"/>
              <a:t>The simplistic analogy</a:t>
            </a:r>
            <a:endParaRPr lang="en-GB" dirty="0"/>
          </a:p>
        </p:txBody>
      </p:sp>
      <p:sp>
        <p:nvSpPr>
          <p:cNvPr id="3" name="Content Placeholder 2"/>
          <p:cNvSpPr>
            <a:spLocks noGrp="1"/>
          </p:cNvSpPr>
          <p:nvPr>
            <p:ph idx="1"/>
          </p:nvPr>
        </p:nvSpPr>
        <p:spPr>
          <a:xfrm>
            <a:off x="323850" y="1412851"/>
            <a:ext cx="8496300" cy="4114800"/>
          </a:xfrm>
        </p:spPr>
        <p:txBody>
          <a:bodyPr/>
          <a:lstStyle/>
          <a:p>
            <a:r>
              <a:rPr lang="en-GB" dirty="0" smtClean="0"/>
              <a:t>Evolution and learning are both types of adaptation</a:t>
            </a:r>
          </a:p>
          <a:p>
            <a:r>
              <a:rPr lang="en-GB" dirty="0" smtClean="0"/>
              <a:t>Evolution is a process of incremental improvement, trial and error, random variation and selective retention in a population</a:t>
            </a:r>
          </a:p>
          <a:p>
            <a:r>
              <a:rPr lang="en-GB" dirty="0" smtClean="0"/>
              <a:t>Trial and error is also a simple type of learning, random variation and selective retention in a brain (entertaining a ‘population’ of ideas/hypotheses in your head)</a:t>
            </a:r>
          </a:p>
          <a:p>
            <a:r>
              <a:rPr lang="en-GB" dirty="0" smtClean="0"/>
              <a:t>Both can be seen as mechanisms of improving the fit of an individual or a behaviour to an environment </a:t>
            </a:r>
            <a:r>
              <a:rPr lang="en-GB" dirty="0"/>
              <a:t>(</a:t>
            </a:r>
            <a:r>
              <a:rPr lang="en-GB" dirty="0" smtClean="0"/>
              <a:t>on different timescales)</a:t>
            </a:r>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77</a:t>
            </a:fld>
            <a:endParaRPr lang="en-GB"/>
          </a:p>
        </p:txBody>
      </p:sp>
    </p:spTree>
    <p:extLst>
      <p:ext uri="{BB962C8B-B14F-4D97-AF65-F5344CB8AC3E}">
        <p14:creationId xmlns:p14="http://schemas.microsoft.com/office/powerpoint/2010/main" val="175177265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Basics of a formal analogy </a:t>
            </a:r>
            <a:r>
              <a:rPr lang="en-GB" sz="2400" dirty="0" smtClean="0"/>
              <a:t>(for simplistic cases)</a:t>
            </a:r>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78</a:t>
            </a:fld>
            <a:endParaRPr lang="en-GB"/>
          </a:p>
        </p:txBody>
      </p:sp>
      <p:graphicFrame>
        <p:nvGraphicFramePr>
          <p:cNvPr id="5" name="Table 4"/>
          <p:cNvGraphicFramePr>
            <a:graphicFrameLocks noGrp="1"/>
          </p:cNvGraphicFramePr>
          <p:nvPr>
            <p:extLst>
              <p:ext uri="{D42A27DB-BD31-4B8C-83A1-F6EECF244321}">
                <p14:modId xmlns:p14="http://schemas.microsoft.com/office/powerpoint/2010/main" val="3139194165"/>
              </p:ext>
            </p:extLst>
          </p:nvPr>
        </p:nvGraphicFramePr>
        <p:xfrm>
          <a:off x="467544" y="2060848"/>
          <a:ext cx="7704856" cy="4178657"/>
        </p:xfrm>
        <a:graphic>
          <a:graphicData uri="http://schemas.openxmlformats.org/drawingml/2006/table">
            <a:tbl>
              <a:tblPr firstRow="1" bandRow="1">
                <a:tableStyleId>{5C22544A-7EE6-4342-B048-85BDC9FD1C3A}</a:tableStyleId>
              </a:tblPr>
              <a:tblGrid>
                <a:gridCol w="3852428">
                  <a:extLst>
                    <a:ext uri="{9D8B030D-6E8A-4147-A177-3AD203B41FA5}">
                      <a16:colId xmlns:a16="http://schemas.microsoft.com/office/drawing/2014/main" val="20000"/>
                    </a:ext>
                  </a:extLst>
                </a:gridCol>
                <a:gridCol w="3852428">
                  <a:extLst>
                    <a:ext uri="{9D8B030D-6E8A-4147-A177-3AD203B41FA5}">
                      <a16:colId xmlns:a16="http://schemas.microsoft.com/office/drawing/2014/main" val="20001"/>
                    </a:ext>
                  </a:extLst>
                </a:gridCol>
              </a:tblGrid>
              <a:tr h="589431">
                <a:tc>
                  <a:txBody>
                    <a:bodyPr/>
                    <a:lstStyle/>
                    <a:p>
                      <a:pPr algn="ctr"/>
                      <a:r>
                        <a:rPr lang="en-GB" sz="2400" dirty="0" smtClean="0"/>
                        <a:t>Evolution</a:t>
                      </a:r>
                      <a:endParaRPr lang="en-GB" sz="2400" dirty="0"/>
                    </a:p>
                  </a:txBody>
                  <a:tcPr/>
                </a:tc>
                <a:tc>
                  <a:txBody>
                    <a:bodyPr/>
                    <a:lstStyle/>
                    <a:p>
                      <a:pPr algn="ctr"/>
                      <a:r>
                        <a:rPr lang="en-GB" sz="2400" dirty="0" smtClean="0"/>
                        <a:t>learning</a:t>
                      </a:r>
                      <a:endParaRPr lang="en-GB" sz="2400" dirty="0"/>
                    </a:p>
                  </a:txBody>
                  <a:tcPr/>
                </a:tc>
                <a:extLst>
                  <a:ext uri="{0D108BD9-81ED-4DB2-BD59-A6C34878D82A}">
                    <a16:rowId xmlns:a16="http://schemas.microsoft.com/office/drawing/2014/main" val="10000"/>
                  </a:ext>
                </a:extLst>
              </a:tr>
              <a:tr h="1017373">
                <a:tc>
                  <a:txBody>
                    <a:bodyPr/>
                    <a:lstStyle/>
                    <a:p>
                      <a:pPr algn="ctr"/>
                      <a:r>
                        <a:rPr lang="en-GB" sz="2400" dirty="0" smtClean="0"/>
                        <a:t>a genotype in a population </a:t>
                      </a:r>
                      <a:endParaRPr lang="en-GB" sz="2400" dirty="0"/>
                    </a:p>
                  </a:txBody>
                  <a:tcPr/>
                </a:tc>
                <a:tc>
                  <a:txBody>
                    <a:bodyPr/>
                    <a:lstStyle/>
                    <a:p>
                      <a:pPr algn="ctr"/>
                      <a:r>
                        <a:rPr lang="en-GB" sz="2400" dirty="0" smtClean="0"/>
                        <a:t>a hypothesis/belief about the world</a:t>
                      </a:r>
                      <a:endParaRPr lang="en-GB" sz="2400" dirty="0"/>
                    </a:p>
                  </a:txBody>
                  <a:tcPr/>
                </a:tc>
                <a:extLst>
                  <a:ext uri="{0D108BD9-81ED-4DB2-BD59-A6C34878D82A}">
                    <a16:rowId xmlns:a16="http://schemas.microsoft.com/office/drawing/2014/main" val="10001"/>
                  </a:ext>
                </a:extLst>
              </a:tr>
              <a:tr h="1017373">
                <a:tc>
                  <a:txBody>
                    <a:bodyPr/>
                    <a:lstStyle/>
                    <a:p>
                      <a:pPr algn="ctr"/>
                      <a:r>
                        <a:rPr lang="en-GB" sz="2400" dirty="0" smtClean="0"/>
                        <a:t>the proportions of genotypes in a population </a:t>
                      </a:r>
                      <a:endParaRPr lang="en-GB" sz="2400" dirty="0"/>
                    </a:p>
                  </a:txBody>
                  <a:tcPr/>
                </a:tc>
                <a:tc>
                  <a:txBody>
                    <a:bodyPr/>
                    <a:lstStyle/>
                    <a:p>
                      <a:pPr algn="ctr"/>
                      <a:r>
                        <a:rPr lang="en-GB" sz="2400" dirty="0" smtClean="0"/>
                        <a:t>relative confidences in truth of those hypotheses</a:t>
                      </a:r>
                      <a:endParaRPr lang="en-GB" sz="2400" dirty="0"/>
                    </a:p>
                  </a:txBody>
                  <a:tcPr/>
                </a:tc>
                <a:extLst>
                  <a:ext uri="{0D108BD9-81ED-4DB2-BD59-A6C34878D82A}">
                    <a16:rowId xmlns:a16="http://schemas.microsoft.com/office/drawing/2014/main" val="10002"/>
                  </a:ext>
                </a:extLst>
              </a:tr>
              <a:tr h="1453391">
                <a:tc>
                  <a:txBody>
                    <a:bodyPr/>
                    <a:lstStyle/>
                    <a:p>
                      <a:pPr algn="ctr"/>
                      <a:r>
                        <a:rPr lang="en-GB" sz="2400" dirty="0" smtClean="0"/>
                        <a:t>change in frequency of a genotype under natural selection in an environment </a:t>
                      </a:r>
                      <a:endParaRPr lang="en-GB" sz="2400" dirty="0"/>
                    </a:p>
                  </a:txBody>
                  <a:tcPr/>
                </a:tc>
                <a:tc>
                  <a:txBody>
                    <a:bodyPr/>
                    <a:lstStyle/>
                    <a:p>
                      <a:pPr algn="ctr"/>
                      <a:r>
                        <a:rPr lang="en-GB" sz="2400" dirty="0" smtClean="0"/>
                        <a:t>change in confidence in a hypothesis given evidence</a:t>
                      </a:r>
                      <a:endParaRPr lang="en-GB" sz="24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9281812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692696"/>
            <a:ext cx="8496300" cy="649288"/>
          </a:xfrm>
        </p:spPr>
        <p:txBody>
          <a:bodyPr/>
          <a:lstStyle/>
          <a:p>
            <a:r>
              <a:rPr lang="en-GB" dirty="0" smtClean="0"/>
              <a:t>Extending the scope of the analogy</a:t>
            </a:r>
            <a:endParaRPr lang="en-GB" dirty="0"/>
          </a:p>
        </p:txBody>
      </p:sp>
      <p:sp>
        <p:nvSpPr>
          <p:cNvPr id="3" name="Content Placeholder 2"/>
          <p:cNvSpPr>
            <a:spLocks noGrp="1"/>
          </p:cNvSpPr>
          <p:nvPr>
            <p:ph idx="1"/>
          </p:nvPr>
        </p:nvSpPr>
        <p:spPr/>
        <p:txBody>
          <a:bodyPr/>
          <a:lstStyle/>
          <a:p>
            <a:r>
              <a:rPr lang="en-GB" dirty="0" smtClean="0"/>
              <a:t>Could smarter types of learning models be useful for understanding problematic areas of evolutionary theory?</a:t>
            </a:r>
          </a:p>
          <a:p>
            <a:pPr lvl="1"/>
            <a:r>
              <a:rPr lang="en-GB" dirty="0" smtClean="0"/>
              <a:t>Feedbacks between an adaptive process, its task environment and internal model are very well characterised in machine learning</a:t>
            </a:r>
          </a:p>
          <a:p>
            <a:pPr lvl="1"/>
            <a:r>
              <a:rPr lang="en-GB" dirty="0" smtClean="0"/>
              <a:t>Can this be used to characterise biological feedbacks between</a:t>
            </a:r>
          </a:p>
          <a:p>
            <a:pPr lvl="2"/>
            <a:r>
              <a:rPr lang="en-GB" dirty="0" smtClean="0"/>
              <a:t>Interaction of evolution and development</a:t>
            </a:r>
          </a:p>
          <a:p>
            <a:pPr lvl="2"/>
            <a:r>
              <a:rPr lang="en-GB" dirty="0" smtClean="0"/>
              <a:t>Interaction of evolution and ecology</a:t>
            </a:r>
          </a:p>
          <a:p>
            <a:pPr lvl="2"/>
            <a:r>
              <a:rPr lang="en-GB" dirty="0" smtClean="0"/>
              <a:t>Interaction of selection on existing evolutionary units and evolution of new evolutionary units</a:t>
            </a:r>
          </a:p>
          <a:p>
            <a:pPr lvl="1"/>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79</a:t>
            </a:fld>
            <a:endParaRPr lang="en-GB"/>
          </a:p>
        </p:txBody>
      </p:sp>
    </p:spTree>
    <p:extLst>
      <p:ext uri="{BB962C8B-B14F-4D97-AF65-F5344CB8AC3E}">
        <p14:creationId xmlns:p14="http://schemas.microsoft.com/office/powerpoint/2010/main" val="19381178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Outline	</a:t>
            </a:r>
            <a:endParaRPr lang="en-GB" dirty="0"/>
          </a:p>
        </p:txBody>
      </p:sp>
      <p:sp>
        <p:nvSpPr>
          <p:cNvPr id="3" name="Content Placeholder 2"/>
          <p:cNvSpPr>
            <a:spLocks noGrp="1"/>
          </p:cNvSpPr>
          <p:nvPr>
            <p:ph idx="1"/>
          </p:nvPr>
        </p:nvSpPr>
        <p:spPr/>
        <p:txBody>
          <a:bodyPr/>
          <a:lstStyle/>
          <a:p>
            <a:r>
              <a:rPr lang="en-GB" dirty="0" smtClean="0"/>
              <a:t>How can ‘constraints’ make things </a:t>
            </a:r>
            <a:r>
              <a:rPr lang="en-GB" i="1" dirty="0" smtClean="0"/>
              <a:t>more</a:t>
            </a:r>
            <a:r>
              <a:rPr lang="en-GB" dirty="0" smtClean="0"/>
              <a:t> evolvable?</a:t>
            </a:r>
          </a:p>
          <a:p>
            <a:r>
              <a:rPr lang="en-GB" dirty="0"/>
              <a:t>1. Can evolution of constraints and biases cause development to be predisposed to recreate </a:t>
            </a:r>
            <a:r>
              <a:rPr lang="en-GB" b="1" i="1" dirty="0"/>
              <a:t>multiple</a:t>
            </a:r>
            <a:r>
              <a:rPr lang="en-GB" dirty="0"/>
              <a:t> distinct phenotypes that have been selected for in the past?</a:t>
            </a:r>
          </a:p>
          <a:p>
            <a:r>
              <a:rPr lang="en-GB" dirty="0"/>
              <a:t>2. Can it generate </a:t>
            </a:r>
            <a:r>
              <a:rPr lang="en-GB" b="1" i="1" dirty="0"/>
              <a:t>novel</a:t>
            </a:r>
            <a:r>
              <a:rPr lang="en-GB" dirty="0"/>
              <a:t> phenotypes from the same structural class – e.g. new combinations of features?</a:t>
            </a:r>
          </a:p>
          <a:p>
            <a:r>
              <a:rPr lang="en-GB" dirty="0"/>
              <a:t>3. Can it use this to evolve </a:t>
            </a:r>
            <a:r>
              <a:rPr lang="en-GB" b="1" i="1" dirty="0"/>
              <a:t>better</a:t>
            </a:r>
            <a:r>
              <a:rPr lang="en-GB" dirty="0"/>
              <a:t>… to generate novel phenotypes that are more likely to be fit </a:t>
            </a:r>
            <a:r>
              <a:rPr lang="en-GB" dirty="0">
                <a:latin typeface="Arial Narrow"/>
              </a:rPr>
              <a:t>→ </a:t>
            </a:r>
            <a:r>
              <a:rPr lang="en-GB" dirty="0"/>
              <a:t>facilitated variation</a:t>
            </a:r>
          </a:p>
          <a:p>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8</a:t>
            </a:fld>
            <a:endParaRPr lang="en-GB"/>
          </a:p>
        </p:txBody>
      </p:sp>
    </p:spTree>
    <p:extLst>
      <p:ext uri="{BB962C8B-B14F-4D97-AF65-F5344CB8AC3E}">
        <p14:creationId xmlns:p14="http://schemas.microsoft.com/office/powerpoint/2010/main" val="360579924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476672"/>
            <a:ext cx="8496300" cy="649288"/>
          </a:xfrm>
        </p:spPr>
        <p:txBody>
          <a:bodyPr/>
          <a:lstStyle/>
          <a:p>
            <a:r>
              <a:rPr lang="en-GB" dirty="0" smtClean="0"/>
              <a:t>generalisation</a:t>
            </a:r>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80</a:t>
            </a:fld>
            <a:endParaRPr lang="en-GB"/>
          </a:p>
        </p:txBody>
      </p:sp>
      <p:sp>
        <p:nvSpPr>
          <p:cNvPr id="5" name="Content Placeholder 4"/>
          <p:cNvSpPr>
            <a:spLocks noGrp="1"/>
          </p:cNvSpPr>
          <p:nvPr>
            <p:ph idx="1"/>
          </p:nvPr>
        </p:nvSpPr>
        <p:spPr/>
        <p:txBody>
          <a:bodyPr/>
          <a:lstStyle/>
          <a:p>
            <a:endParaRPr lang="en-GB" dirty="0"/>
          </a:p>
        </p:txBody>
      </p:sp>
      <p:pic>
        <p:nvPicPr>
          <p:cNvPr id="6" name="Picture 2" descr="http://cdn-ak.f.st-hatena.com/images/fotolife/T/TJO/20140106/20140106225421.png"/>
          <p:cNvPicPr>
            <a:picLocks noChangeAspect="1" noChangeArrowheads="1"/>
          </p:cNvPicPr>
          <p:nvPr/>
        </p:nvPicPr>
        <p:blipFill rotWithShape="1">
          <a:blip r:embed="rId2">
            <a:extLst>
              <a:ext uri="{28A0092B-C50C-407E-A947-70E740481C1C}">
                <a14:useLocalDpi xmlns:a14="http://schemas.microsoft.com/office/drawing/2010/main" val="0"/>
              </a:ext>
            </a:extLst>
          </a:blip>
          <a:srcRect l="48429" t="36096" b="34027"/>
          <a:stretch/>
        </p:blipFill>
        <p:spPr bwMode="auto">
          <a:xfrm>
            <a:off x="971600" y="1412776"/>
            <a:ext cx="6234724" cy="475252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a:off x="1763606" y="2168860"/>
            <a:ext cx="4464496" cy="3168352"/>
          </a:xfrm>
          <a:prstGeom prst="line">
            <a:avLst/>
          </a:prstGeom>
          <a:solidFill>
            <a:schemeClr val="accent1"/>
          </a:solidFill>
          <a:ln w="5715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4-Point Star 8"/>
          <p:cNvSpPr/>
          <p:nvPr/>
        </p:nvSpPr>
        <p:spPr bwMode="auto">
          <a:xfrm>
            <a:off x="5364088" y="3573016"/>
            <a:ext cx="360040" cy="360040"/>
          </a:xfrm>
          <a:prstGeom prst="star4">
            <a:avLst/>
          </a:prstGeom>
          <a:solidFill>
            <a:schemeClr val="accent1"/>
          </a:solidFill>
          <a:ln w="127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0" name="Oval 9"/>
          <p:cNvSpPr/>
          <p:nvPr/>
        </p:nvSpPr>
        <p:spPr bwMode="auto">
          <a:xfrm>
            <a:off x="3131840" y="3068960"/>
            <a:ext cx="143934" cy="144000"/>
          </a:xfrm>
          <a:prstGeom prst="ellipse">
            <a:avLst/>
          </a:prstGeom>
          <a:solidFill>
            <a:srgbClr val="FF0000"/>
          </a:solidFill>
          <a:ln w="12700" cap="flat" cmpd="sng" algn="ctr">
            <a:noFill/>
            <a:prstDash val="solid"/>
            <a:round/>
            <a:headEnd type="none" w="med" len="med"/>
            <a:tailEnd type="none" w="med" len="med"/>
          </a:ln>
          <a:effectLst/>
          <a:extLst/>
        </p:spPr>
        <p:txBody>
          <a:bodyPr vert="horz" wrap="non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1" name="Oval 10"/>
          <p:cNvSpPr/>
          <p:nvPr/>
        </p:nvSpPr>
        <p:spPr bwMode="auto">
          <a:xfrm>
            <a:off x="3779912" y="3551676"/>
            <a:ext cx="143934" cy="144000"/>
          </a:xfrm>
          <a:prstGeom prst="ellipse">
            <a:avLst/>
          </a:prstGeom>
          <a:solidFill>
            <a:srgbClr val="FF0000"/>
          </a:solidFill>
          <a:ln w="12700" cap="flat" cmpd="sng" algn="ctr">
            <a:noFill/>
            <a:prstDash val="solid"/>
            <a:round/>
            <a:headEnd type="none" w="med" len="med"/>
            <a:tailEnd type="none" w="med" len="med"/>
          </a:ln>
          <a:effectLst/>
          <a:extLst/>
        </p:spPr>
        <p:txBody>
          <a:bodyPr vert="horz" wrap="non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Tree>
    <p:extLst>
      <p:ext uri="{BB962C8B-B14F-4D97-AF65-F5344CB8AC3E}">
        <p14:creationId xmlns:p14="http://schemas.microsoft.com/office/powerpoint/2010/main" val="203818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ppt_w</p:attrName>
                                        </p:attrNameLst>
                                      </p:cBhvr>
                                      <p:tavLst>
                                        <p:tav tm="0" fmla="#ppt_w*sin(2.5*pi*$)">
                                          <p:val>
                                            <p:fltVal val="0"/>
                                          </p:val>
                                        </p:tav>
                                        <p:tav tm="100000">
                                          <p:val>
                                            <p:fltVal val="1"/>
                                          </p:val>
                                        </p:tav>
                                      </p:tavLst>
                                    </p:anim>
                                    <p:anim calcmode="lin" valueType="num">
                                      <p:cBhvr>
                                        <p:cTn id="9"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476672"/>
            <a:ext cx="8496300" cy="649288"/>
          </a:xfrm>
        </p:spPr>
        <p:txBody>
          <a:bodyPr/>
          <a:lstStyle/>
          <a:p>
            <a:r>
              <a:rPr lang="en-GB" dirty="0" smtClean="0"/>
              <a:t>generalisation</a:t>
            </a:r>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81</a:t>
            </a:fld>
            <a:endParaRPr lang="en-GB"/>
          </a:p>
        </p:txBody>
      </p:sp>
      <p:sp>
        <p:nvSpPr>
          <p:cNvPr id="5" name="Content Placeholder 4"/>
          <p:cNvSpPr>
            <a:spLocks noGrp="1"/>
          </p:cNvSpPr>
          <p:nvPr>
            <p:ph idx="1"/>
          </p:nvPr>
        </p:nvSpPr>
        <p:spPr>
          <a:xfrm>
            <a:off x="179512" y="6241057"/>
            <a:ext cx="8352928" cy="1233885"/>
          </a:xfrm>
        </p:spPr>
        <p:txBody>
          <a:bodyPr/>
          <a:lstStyle/>
          <a:p>
            <a:r>
              <a:rPr lang="en-GB" dirty="0" smtClean="0"/>
              <a:t>Linear combination model: ((x/3.5)+(y/3.0) &gt; 1 ) </a:t>
            </a:r>
            <a:r>
              <a:rPr lang="en-GB" dirty="0" smtClean="0">
                <a:sym typeface="Symbol"/>
              </a:rPr>
              <a:t></a:t>
            </a:r>
            <a:r>
              <a:rPr lang="en-GB" dirty="0" smtClean="0"/>
              <a:t> RED</a:t>
            </a:r>
            <a:endParaRPr lang="en-GB" dirty="0"/>
          </a:p>
        </p:txBody>
      </p:sp>
      <p:pic>
        <p:nvPicPr>
          <p:cNvPr id="6" name="Picture 2" descr="http://cdn-ak.f.st-hatena.com/images/fotolife/T/TJO/20140106/20140106225421.png"/>
          <p:cNvPicPr>
            <a:picLocks noChangeAspect="1" noChangeArrowheads="1"/>
          </p:cNvPicPr>
          <p:nvPr/>
        </p:nvPicPr>
        <p:blipFill rotWithShape="1">
          <a:blip r:embed="rId2">
            <a:extLst>
              <a:ext uri="{28A0092B-C50C-407E-A947-70E740481C1C}">
                <a14:useLocalDpi xmlns:a14="http://schemas.microsoft.com/office/drawing/2010/main" val="0"/>
              </a:ext>
            </a:extLst>
          </a:blip>
          <a:srcRect l="48429" t="36096" b="34027"/>
          <a:stretch/>
        </p:blipFill>
        <p:spPr bwMode="auto">
          <a:xfrm>
            <a:off x="971600" y="1412776"/>
            <a:ext cx="6234724" cy="4752528"/>
          </a:xfrm>
          <a:prstGeom prst="rect">
            <a:avLst/>
          </a:prstGeom>
          <a:noFill/>
          <a:extLst>
            <a:ext uri="{909E8E84-426E-40DD-AFC4-6F175D3DCCD1}">
              <a14:hiddenFill xmlns:a14="http://schemas.microsoft.com/office/drawing/2010/main">
                <a:solidFill>
                  <a:srgbClr val="FFFFFF"/>
                </a:solidFill>
              </a14:hiddenFill>
            </a:ext>
          </a:extLst>
        </p:spPr>
      </p:pic>
      <p:sp>
        <p:nvSpPr>
          <p:cNvPr id="9" name="4-Point Star 8"/>
          <p:cNvSpPr/>
          <p:nvPr/>
        </p:nvSpPr>
        <p:spPr bwMode="auto">
          <a:xfrm>
            <a:off x="5364088" y="3573016"/>
            <a:ext cx="360040" cy="360040"/>
          </a:xfrm>
          <a:prstGeom prst="star4">
            <a:avLst/>
          </a:prstGeom>
          <a:solidFill>
            <a:schemeClr val="accent1"/>
          </a:solidFill>
          <a:ln w="127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0" name="Oval 9"/>
          <p:cNvSpPr/>
          <p:nvPr/>
        </p:nvSpPr>
        <p:spPr bwMode="auto">
          <a:xfrm>
            <a:off x="3131840" y="3068960"/>
            <a:ext cx="143934" cy="144000"/>
          </a:xfrm>
          <a:prstGeom prst="ellipse">
            <a:avLst/>
          </a:prstGeom>
          <a:solidFill>
            <a:srgbClr val="FF0000"/>
          </a:solidFill>
          <a:ln w="12700" cap="flat" cmpd="sng" algn="ctr">
            <a:noFill/>
            <a:prstDash val="solid"/>
            <a:round/>
            <a:headEnd type="none" w="med" len="med"/>
            <a:tailEnd type="none" w="med" len="med"/>
          </a:ln>
          <a:effectLst/>
          <a:extLst/>
        </p:spPr>
        <p:txBody>
          <a:bodyPr vert="horz" wrap="non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
        <p:nvSpPr>
          <p:cNvPr id="11" name="Oval 10"/>
          <p:cNvSpPr/>
          <p:nvPr/>
        </p:nvSpPr>
        <p:spPr bwMode="auto">
          <a:xfrm>
            <a:off x="3779912" y="3551676"/>
            <a:ext cx="143934" cy="144000"/>
          </a:xfrm>
          <a:prstGeom prst="ellipse">
            <a:avLst/>
          </a:prstGeom>
          <a:solidFill>
            <a:srgbClr val="FF0000"/>
          </a:solidFill>
          <a:ln w="12700" cap="flat" cmpd="sng" algn="ctr">
            <a:noFill/>
            <a:prstDash val="solid"/>
            <a:round/>
            <a:headEnd type="none" w="med" len="med"/>
            <a:tailEnd type="none" w="med" len="med"/>
          </a:ln>
          <a:effectLst/>
          <a:extLst/>
        </p:spPr>
        <p:txBody>
          <a:bodyPr vert="horz" wrap="none" lIns="91440" tIns="45720" rIns="9144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Lucida Sans" pitchFamily="16" charset="0"/>
              <a:ea typeface="ＭＳ Ｐゴシック" pitchFamily="16" charset="-128"/>
            </a:endParaRPr>
          </a:p>
        </p:txBody>
      </p:sp>
    </p:spTree>
    <p:extLst>
      <p:ext uri="{BB962C8B-B14F-4D97-AF65-F5344CB8AC3E}">
        <p14:creationId xmlns:p14="http://schemas.microsoft.com/office/powerpoint/2010/main" val="389786676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496300" cy="649288"/>
          </a:xfrm>
        </p:spPr>
        <p:txBody>
          <a:bodyPr/>
          <a:lstStyle/>
          <a:p>
            <a:r>
              <a:rPr lang="en-GB" dirty="0" smtClean="0"/>
              <a:t>Predictions from associative learning </a:t>
            </a:r>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82</a:t>
            </a:fld>
            <a:endParaRPr lang="en-GB"/>
          </a:p>
        </p:txBody>
      </p:sp>
      <p:graphicFrame>
        <p:nvGraphicFramePr>
          <p:cNvPr id="5" name="Table 4"/>
          <p:cNvGraphicFramePr>
            <a:graphicFrameLocks noGrp="1"/>
          </p:cNvGraphicFramePr>
          <p:nvPr>
            <p:extLst>
              <p:ext uri="{D42A27DB-BD31-4B8C-83A1-F6EECF244321}">
                <p14:modId xmlns:p14="http://schemas.microsoft.com/office/powerpoint/2010/main" val="2025315600"/>
              </p:ext>
            </p:extLst>
          </p:nvPr>
        </p:nvGraphicFramePr>
        <p:xfrm>
          <a:off x="323528" y="836712"/>
          <a:ext cx="8424936" cy="5486772"/>
        </p:xfrm>
        <a:graphic>
          <a:graphicData uri="http://schemas.openxmlformats.org/drawingml/2006/table">
            <a:tbl>
              <a:tblPr firstRow="1" bandRow="1">
                <a:tableStyleId>{5C22544A-7EE6-4342-B048-85BDC9FD1C3A}</a:tableStyleId>
              </a:tblPr>
              <a:tblGrid>
                <a:gridCol w="4032448">
                  <a:extLst>
                    <a:ext uri="{9D8B030D-6E8A-4147-A177-3AD203B41FA5}">
                      <a16:colId xmlns:a16="http://schemas.microsoft.com/office/drawing/2014/main" val="20000"/>
                    </a:ext>
                  </a:extLst>
                </a:gridCol>
                <a:gridCol w="4392488">
                  <a:extLst>
                    <a:ext uri="{9D8B030D-6E8A-4147-A177-3AD203B41FA5}">
                      <a16:colId xmlns:a16="http://schemas.microsoft.com/office/drawing/2014/main" val="20001"/>
                    </a:ext>
                  </a:extLst>
                </a:gridCol>
              </a:tblGrid>
              <a:tr h="648072">
                <a:tc>
                  <a:txBody>
                    <a:bodyPr/>
                    <a:lstStyle/>
                    <a:p>
                      <a:r>
                        <a:rPr lang="en-GB" sz="2800" dirty="0" smtClean="0"/>
                        <a:t>neural networks</a:t>
                      </a:r>
                      <a:endParaRPr lang="en-GB" sz="2800" dirty="0"/>
                    </a:p>
                  </a:txBody>
                  <a:tcPr/>
                </a:tc>
                <a:tc>
                  <a:txBody>
                    <a:bodyPr/>
                    <a:lstStyle/>
                    <a:p>
                      <a:r>
                        <a:rPr lang="en-GB" sz="2800" dirty="0" smtClean="0"/>
                        <a:t>gene networks</a:t>
                      </a:r>
                      <a:endParaRPr lang="en-GB" sz="2800" dirty="0"/>
                    </a:p>
                  </a:txBody>
                  <a:tcPr/>
                </a:tc>
                <a:extLst>
                  <a:ext uri="{0D108BD9-81ED-4DB2-BD59-A6C34878D82A}">
                    <a16:rowId xmlns:a16="http://schemas.microsoft.com/office/drawing/2014/main" val="10000"/>
                  </a:ext>
                </a:extLst>
              </a:tr>
              <a:tr h="576064">
                <a:tc>
                  <a:txBody>
                    <a:bodyPr/>
                    <a:lstStyle/>
                    <a:p>
                      <a:pPr>
                        <a:lnSpc>
                          <a:spcPct val="100000"/>
                        </a:lnSpc>
                        <a:spcAft>
                          <a:spcPts val="0"/>
                        </a:spcAft>
                      </a:pPr>
                      <a:r>
                        <a:rPr lang="en-GB" sz="2200" kern="1200" dirty="0" smtClean="0">
                          <a:solidFill>
                            <a:schemeClr val="dk1"/>
                          </a:solidFill>
                          <a:effectLst/>
                          <a:latin typeface="Cambria"/>
                          <a:ea typeface="SimSun"/>
                          <a:cs typeface="Arial"/>
                        </a:rPr>
                        <a:t>1. Neurons </a:t>
                      </a:r>
                      <a:r>
                        <a:rPr lang="en-GB" sz="2200" kern="1200" dirty="0">
                          <a:solidFill>
                            <a:schemeClr val="dk1"/>
                          </a:solidFill>
                          <a:effectLst/>
                          <a:latin typeface="Cambria"/>
                          <a:ea typeface="SimSun"/>
                          <a:cs typeface="Arial"/>
                        </a:rPr>
                        <a:t>that fire together wire together.</a:t>
                      </a:r>
                    </a:p>
                  </a:txBody>
                  <a:tcPr marL="68580" marR="68580" marT="36195" marB="0" anchor="ctr"/>
                </a:tc>
                <a:tc>
                  <a:txBody>
                    <a:bodyPr/>
                    <a:lstStyle/>
                    <a:p>
                      <a:pPr>
                        <a:lnSpc>
                          <a:spcPct val="100000"/>
                        </a:lnSpc>
                        <a:spcAft>
                          <a:spcPts val="0"/>
                        </a:spcAft>
                      </a:pPr>
                      <a:r>
                        <a:rPr lang="en-GB" sz="2200" kern="1200" dirty="0" smtClean="0">
                          <a:solidFill>
                            <a:schemeClr val="dk1"/>
                          </a:solidFill>
                          <a:effectLst/>
                          <a:latin typeface="Cambria"/>
                          <a:ea typeface="SimSun"/>
                          <a:cs typeface="Arial"/>
                        </a:rPr>
                        <a:t>genes </a:t>
                      </a:r>
                      <a:r>
                        <a:rPr lang="en-GB" sz="2200" kern="1200" dirty="0">
                          <a:solidFill>
                            <a:schemeClr val="dk1"/>
                          </a:solidFill>
                          <a:effectLst/>
                          <a:latin typeface="Cambria"/>
                          <a:ea typeface="SimSun"/>
                          <a:cs typeface="Arial"/>
                        </a:rPr>
                        <a:t>that </a:t>
                      </a:r>
                      <a:r>
                        <a:rPr lang="en-GB" sz="2200" kern="1200" dirty="0" smtClean="0">
                          <a:solidFill>
                            <a:schemeClr val="dk1"/>
                          </a:solidFill>
                          <a:effectLst/>
                          <a:latin typeface="Cambria"/>
                          <a:ea typeface="SimSun"/>
                          <a:cs typeface="Arial"/>
                        </a:rPr>
                        <a:t>are selected together </a:t>
                      </a:r>
                      <a:r>
                        <a:rPr lang="en-GB" sz="2200" kern="1200" dirty="0">
                          <a:solidFill>
                            <a:schemeClr val="dk1"/>
                          </a:solidFill>
                          <a:effectLst/>
                          <a:latin typeface="Cambria"/>
                          <a:ea typeface="SimSun"/>
                          <a:cs typeface="Arial"/>
                        </a:rPr>
                        <a:t>wire together.</a:t>
                      </a:r>
                    </a:p>
                  </a:txBody>
                  <a:tcPr marL="68580" marR="68580" marT="36195" marB="0" anchor="ctr"/>
                </a:tc>
                <a:extLst>
                  <a:ext uri="{0D108BD9-81ED-4DB2-BD59-A6C34878D82A}">
                    <a16:rowId xmlns:a16="http://schemas.microsoft.com/office/drawing/2014/main" val="10001"/>
                  </a:ext>
                </a:extLst>
              </a:tr>
              <a:tr h="1067015">
                <a:tc>
                  <a:txBody>
                    <a:bodyPr/>
                    <a:lstStyle/>
                    <a:p>
                      <a:pPr>
                        <a:lnSpc>
                          <a:spcPct val="100000"/>
                        </a:lnSpc>
                        <a:spcAft>
                          <a:spcPts val="0"/>
                        </a:spcAft>
                      </a:pPr>
                      <a:r>
                        <a:rPr lang="en-GB" sz="2200" kern="1200" dirty="0" smtClean="0">
                          <a:solidFill>
                            <a:schemeClr val="dk1"/>
                          </a:solidFill>
                          <a:effectLst/>
                          <a:latin typeface="Cambria"/>
                          <a:ea typeface="SimSun"/>
                          <a:cs typeface="Arial"/>
                        </a:rPr>
                        <a:t>2. Distributed </a:t>
                      </a:r>
                      <a:r>
                        <a:rPr lang="en-GB" sz="2200" kern="1200" dirty="0">
                          <a:solidFill>
                            <a:schemeClr val="dk1"/>
                          </a:solidFill>
                          <a:effectLst/>
                          <a:latin typeface="Cambria"/>
                          <a:ea typeface="SimSun"/>
                          <a:cs typeface="Arial"/>
                        </a:rPr>
                        <a:t>associative memory. (i.e. ability to store patterns of activation in the organisation of synaptic connections and recall patterns via activation dynamics) </a:t>
                      </a:r>
                    </a:p>
                  </a:txBody>
                  <a:tcPr marL="68580" marR="68580" marT="36195" marB="0" anchor="ctr"/>
                </a:tc>
                <a:tc>
                  <a:txBody>
                    <a:bodyPr/>
                    <a:lstStyle/>
                    <a:p>
                      <a:pPr>
                        <a:lnSpc>
                          <a:spcPct val="100000"/>
                        </a:lnSpc>
                        <a:spcAft>
                          <a:spcPts val="0"/>
                        </a:spcAft>
                      </a:pPr>
                      <a:r>
                        <a:rPr lang="en-GB" sz="2200" kern="1200" dirty="0">
                          <a:solidFill>
                            <a:schemeClr val="dk1"/>
                          </a:solidFill>
                          <a:effectLst/>
                          <a:latin typeface="Cambria"/>
                          <a:ea typeface="SimSun"/>
                          <a:cs typeface="Arial"/>
                        </a:rPr>
                        <a:t>Ability to store multiple past </a:t>
                      </a:r>
                      <a:r>
                        <a:rPr lang="en-GB" sz="2200" kern="1200" dirty="0" smtClean="0">
                          <a:solidFill>
                            <a:schemeClr val="dk1"/>
                          </a:solidFill>
                          <a:effectLst/>
                          <a:latin typeface="Cambria"/>
                          <a:ea typeface="SimSun"/>
                          <a:cs typeface="Arial"/>
                        </a:rPr>
                        <a:t>phenotypes </a:t>
                      </a:r>
                      <a:r>
                        <a:rPr lang="en-GB" sz="2200" kern="1200" dirty="0">
                          <a:solidFill>
                            <a:schemeClr val="dk1"/>
                          </a:solidFill>
                          <a:effectLst/>
                          <a:latin typeface="Cambria"/>
                          <a:ea typeface="SimSun"/>
                          <a:cs typeface="Arial"/>
                        </a:rPr>
                        <a:t>in the organisation of interactions between </a:t>
                      </a:r>
                      <a:r>
                        <a:rPr lang="en-GB" sz="2200" kern="1200" dirty="0" smtClean="0">
                          <a:solidFill>
                            <a:schemeClr val="dk1"/>
                          </a:solidFill>
                          <a:effectLst/>
                          <a:latin typeface="Cambria"/>
                          <a:ea typeface="SimSun"/>
                          <a:cs typeface="Arial"/>
                        </a:rPr>
                        <a:t>genes </a:t>
                      </a:r>
                      <a:r>
                        <a:rPr lang="en-GB" sz="2200" kern="1200" dirty="0">
                          <a:solidFill>
                            <a:schemeClr val="dk1"/>
                          </a:solidFill>
                          <a:effectLst/>
                          <a:latin typeface="Cambria"/>
                          <a:ea typeface="SimSun"/>
                          <a:cs typeface="Arial"/>
                        </a:rPr>
                        <a:t>and recall these states via </a:t>
                      </a:r>
                      <a:r>
                        <a:rPr lang="en-GB" sz="2200" kern="1200" dirty="0" smtClean="0">
                          <a:solidFill>
                            <a:schemeClr val="dk1"/>
                          </a:solidFill>
                          <a:effectLst/>
                          <a:latin typeface="Cambria"/>
                          <a:ea typeface="SimSun"/>
                          <a:cs typeface="Arial"/>
                        </a:rPr>
                        <a:t>gene expression dynamics.</a:t>
                      </a:r>
                      <a:endParaRPr lang="en-GB" sz="2200" kern="1200" dirty="0">
                        <a:solidFill>
                          <a:schemeClr val="dk1"/>
                        </a:solidFill>
                        <a:effectLst/>
                        <a:latin typeface="Cambria"/>
                        <a:ea typeface="SimSun"/>
                        <a:cs typeface="Arial"/>
                      </a:endParaRPr>
                    </a:p>
                  </a:txBody>
                  <a:tcPr marL="68580" marR="68580" marT="36195" marB="0" anchor="ctr"/>
                </a:tc>
                <a:extLst>
                  <a:ext uri="{0D108BD9-81ED-4DB2-BD59-A6C34878D82A}">
                    <a16:rowId xmlns:a16="http://schemas.microsoft.com/office/drawing/2014/main" val="10002"/>
                  </a:ext>
                </a:extLst>
              </a:tr>
              <a:tr h="670355">
                <a:tc>
                  <a:txBody>
                    <a:bodyPr/>
                    <a:lstStyle/>
                    <a:p>
                      <a:pPr>
                        <a:lnSpc>
                          <a:spcPct val="100000"/>
                        </a:lnSpc>
                        <a:spcAft>
                          <a:spcPts val="0"/>
                        </a:spcAft>
                      </a:pPr>
                      <a:r>
                        <a:rPr lang="en-GB" sz="2200" kern="1200" dirty="0" smtClean="0">
                          <a:solidFill>
                            <a:schemeClr val="dk1"/>
                          </a:solidFill>
                          <a:effectLst/>
                          <a:latin typeface="Cambria"/>
                          <a:ea typeface="SimSun"/>
                          <a:cs typeface="Arial"/>
                        </a:rPr>
                        <a:t>3. Recall </a:t>
                      </a:r>
                      <a:r>
                        <a:rPr lang="en-GB" sz="2200" kern="1200" dirty="0">
                          <a:solidFill>
                            <a:schemeClr val="dk1"/>
                          </a:solidFill>
                          <a:effectLst/>
                          <a:latin typeface="Cambria"/>
                          <a:ea typeface="SimSun"/>
                          <a:cs typeface="Arial"/>
                        </a:rPr>
                        <a:t>of a stored pattern from a partial stimulus.</a:t>
                      </a:r>
                    </a:p>
                  </a:txBody>
                  <a:tcPr marL="68580" marR="68580" marT="36195" marB="0" anchor="ctr"/>
                </a:tc>
                <a:tc>
                  <a:txBody>
                    <a:bodyPr/>
                    <a:lstStyle/>
                    <a:p>
                      <a:pPr>
                        <a:lnSpc>
                          <a:spcPct val="100000"/>
                        </a:lnSpc>
                        <a:spcAft>
                          <a:spcPts val="0"/>
                        </a:spcAft>
                      </a:pPr>
                      <a:r>
                        <a:rPr lang="en-GB" sz="2200" kern="1200" dirty="0">
                          <a:solidFill>
                            <a:schemeClr val="dk1"/>
                          </a:solidFill>
                          <a:effectLst/>
                          <a:latin typeface="Cambria"/>
                          <a:ea typeface="SimSun"/>
                          <a:cs typeface="Arial"/>
                        </a:rPr>
                        <a:t>Recreating a full </a:t>
                      </a:r>
                      <a:r>
                        <a:rPr lang="en-GB" sz="2200" kern="1200" dirty="0" smtClean="0">
                          <a:solidFill>
                            <a:schemeClr val="dk1"/>
                          </a:solidFill>
                          <a:effectLst/>
                          <a:latin typeface="Cambria"/>
                          <a:ea typeface="SimSun"/>
                          <a:cs typeface="Arial"/>
                        </a:rPr>
                        <a:t>phenotypic pattern </a:t>
                      </a:r>
                      <a:r>
                        <a:rPr lang="en-GB" sz="2200" kern="1200" dirty="0">
                          <a:solidFill>
                            <a:schemeClr val="dk1"/>
                          </a:solidFill>
                          <a:effectLst/>
                          <a:latin typeface="Cambria"/>
                          <a:ea typeface="SimSun"/>
                          <a:cs typeface="Arial"/>
                        </a:rPr>
                        <a:t>from partially similar </a:t>
                      </a:r>
                      <a:r>
                        <a:rPr lang="en-GB" sz="2200" kern="1200" dirty="0" smtClean="0">
                          <a:solidFill>
                            <a:schemeClr val="dk1"/>
                          </a:solidFill>
                          <a:effectLst/>
                          <a:latin typeface="Cambria"/>
                          <a:ea typeface="SimSun"/>
                          <a:cs typeface="Arial"/>
                        </a:rPr>
                        <a:t>embryonic conditions.</a:t>
                      </a:r>
                      <a:endParaRPr lang="en-GB" sz="2200" kern="1200" dirty="0">
                        <a:solidFill>
                          <a:schemeClr val="dk1"/>
                        </a:solidFill>
                        <a:effectLst/>
                        <a:latin typeface="Cambria"/>
                        <a:ea typeface="SimSun"/>
                        <a:cs typeface="Arial"/>
                      </a:endParaRPr>
                    </a:p>
                  </a:txBody>
                  <a:tcPr marL="68580" marR="68580" marT="36195" marB="0" anchor="ctr"/>
                </a:tc>
                <a:extLst>
                  <a:ext uri="{0D108BD9-81ED-4DB2-BD59-A6C34878D82A}">
                    <a16:rowId xmlns:a16="http://schemas.microsoft.com/office/drawing/2014/main" val="10003"/>
                  </a:ext>
                </a:extLst>
              </a:tr>
              <a:tr h="670355">
                <a:tc>
                  <a:txBody>
                    <a:bodyPr/>
                    <a:lstStyle/>
                    <a:p>
                      <a:pPr>
                        <a:lnSpc>
                          <a:spcPct val="100000"/>
                        </a:lnSpc>
                        <a:spcAft>
                          <a:spcPts val="0"/>
                        </a:spcAft>
                      </a:pPr>
                      <a:r>
                        <a:rPr lang="en-GB" sz="2200" kern="1200" dirty="0" smtClean="0">
                          <a:solidFill>
                            <a:schemeClr val="dk1"/>
                          </a:solidFill>
                          <a:effectLst/>
                          <a:latin typeface="Cambria"/>
                          <a:ea typeface="SimSun"/>
                          <a:cs typeface="Arial"/>
                        </a:rPr>
                        <a:t>4. Recognition </a:t>
                      </a:r>
                      <a:r>
                        <a:rPr lang="en-GB" sz="2200" kern="1200" dirty="0">
                          <a:solidFill>
                            <a:schemeClr val="dk1"/>
                          </a:solidFill>
                          <a:effectLst/>
                          <a:latin typeface="Cambria"/>
                          <a:ea typeface="SimSun"/>
                          <a:cs typeface="Arial"/>
                        </a:rPr>
                        <a:t>or categorical perception of an input.</a:t>
                      </a:r>
                    </a:p>
                  </a:txBody>
                  <a:tcPr marL="68580" marR="68580" marT="36195" marB="0" anchor="ctr"/>
                </a:tc>
                <a:tc>
                  <a:txBody>
                    <a:bodyPr/>
                    <a:lstStyle/>
                    <a:p>
                      <a:pPr>
                        <a:lnSpc>
                          <a:spcPct val="100000"/>
                        </a:lnSpc>
                        <a:spcAft>
                          <a:spcPts val="0"/>
                        </a:spcAft>
                      </a:pPr>
                      <a:r>
                        <a:rPr lang="en-GB" sz="2200" kern="1200" dirty="0">
                          <a:solidFill>
                            <a:schemeClr val="dk1"/>
                          </a:solidFill>
                          <a:effectLst/>
                          <a:latin typeface="Cambria"/>
                          <a:ea typeface="SimSun"/>
                          <a:cs typeface="Arial"/>
                        </a:rPr>
                        <a:t>Switch-like </a:t>
                      </a:r>
                      <a:r>
                        <a:rPr lang="en-GB" sz="2200" kern="1200" dirty="0" smtClean="0">
                          <a:solidFill>
                            <a:schemeClr val="dk1"/>
                          </a:solidFill>
                          <a:effectLst/>
                          <a:latin typeface="Cambria"/>
                          <a:ea typeface="SimSun"/>
                          <a:cs typeface="Arial"/>
                        </a:rPr>
                        <a:t>phenotypic response </a:t>
                      </a:r>
                      <a:r>
                        <a:rPr lang="en-GB" sz="2200" kern="1200" dirty="0">
                          <a:solidFill>
                            <a:schemeClr val="dk1"/>
                          </a:solidFill>
                          <a:effectLst/>
                          <a:latin typeface="Cambria"/>
                          <a:ea typeface="SimSun"/>
                          <a:cs typeface="Arial"/>
                        </a:rPr>
                        <a:t>to incremental changes in </a:t>
                      </a:r>
                      <a:r>
                        <a:rPr lang="en-GB" sz="2200" kern="1200" dirty="0" smtClean="0">
                          <a:solidFill>
                            <a:schemeClr val="dk1"/>
                          </a:solidFill>
                          <a:effectLst/>
                          <a:latin typeface="Cambria"/>
                          <a:ea typeface="SimSun"/>
                          <a:cs typeface="Arial"/>
                        </a:rPr>
                        <a:t>genetic input</a:t>
                      </a:r>
                      <a:r>
                        <a:rPr lang="en-GB" sz="2200" kern="1200" dirty="0">
                          <a:solidFill>
                            <a:schemeClr val="dk1"/>
                          </a:solidFill>
                          <a:effectLst/>
                          <a:latin typeface="Cambria"/>
                          <a:ea typeface="SimSun"/>
                          <a:cs typeface="Arial"/>
                        </a:rPr>
                        <a:t>.</a:t>
                      </a:r>
                    </a:p>
                  </a:txBody>
                  <a:tcPr marL="68580" marR="68580" marT="36195" marB="0" anchor="ctr"/>
                </a:tc>
                <a:extLst>
                  <a:ext uri="{0D108BD9-81ED-4DB2-BD59-A6C34878D82A}">
                    <a16:rowId xmlns:a16="http://schemas.microsoft.com/office/drawing/2014/main" val="10004"/>
                  </a:ext>
                </a:extLst>
              </a:tr>
            </a:tbl>
          </a:graphicData>
        </a:graphic>
      </p:graphicFrame>
      <p:sp>
        <p:nvSpPr>
          <p:cNvPr id="7" name="Rectangle 6"/>
          <p:cNvSpPr/>
          <p:nvPr/>
        </p:nvSpPr>
        <p:spPr>
          <a:xfrm>
            <a:off x="251520" y="6381328"/>
            <a:ext cx="8172400" cy="400110"/>
          </a:xfrm>
          <a:prstGeom prst="rect">
            <a:avLst/>
          </a:prstGeom>
        </p:spPr>
        <p:txBody>
          <a:bodyPr wrap="square">
            <a:spAutoFit/>
          </a:bodyPr>
          <a:lstStyle/>
          <a:p>
            <a:pPr marL="342900" lvl="2" indent="-342900">
              <a:spcAft>
                <a:spcPct val="70000"/>
              </a:spcAft>
            </a:pPr>
            <a:r>
              <a:rPr lang="en-GB" sz="2000" dirty="0"/>
              <a:t>Watson, R. A</a:t>
            </a:r>
            <a:r>
              <a:rPr lang="en-GB" sz="2000" dirty="0" smtClean="0"/>
              <a:t>., et al.  </a:t>
            </a:r>
            <a:r>
              <a:rPr lang="en-GB" sz="2000" dirty="0"/>
              <a:t>(2014).. </a:t>
            </a:r>
            <a:r>
              <a:rPr lang="en-GB" sz="2000" i="1" dirty="0"/>
              <a:t>Evolution</a:t>
            </a:r>
            <a:r>
              <a:rPr lang="en-GB" sz="2000" dirty="0"/>
              <a:t>.</a:t>
            </a:r>
          </a:p>
        </p:txBody>
      </p:sp>
    </p:spTree>
    <p:extLst>
      <p:ext uri="{BB962C8B-B14F-4D97-AF65-F5344CB8AC3E}">
        <p14:creationId xmlns:p14="http://schemas.microsoft.com/office/powerpoint/2010/main" val="35756016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195067284"/>
              </p:ext>
            </p:extLst>
          </p:nvPr>
        </p:nvGraphicFramePr>
        <p:xfrm>
          <a:off x="323850" y="1700213"/>
          <a:ext cx="8424936" cy="3668825"/>
        </p:xfrm>
        <a:graphic>
          <a:graphicData uri="http://schemas.openxmlformats.org/drawingml/2006/table">
            <a:tbl>
              <a:tblPr firstRow="1" bandRow="1">
                <a:tableStyleId>{5C22544A-7EE6-4342-B048-85BDC9FD1C3A}</a:tableStyleId>
              </a:tblPr>
              <a:tblGrid>
                <a:gridCol w="4032448">
                  <a:extLst>
                    <a:ext uri="{9D8B030D-6E8A-4147-A177-3AD203B41FA5}">
                      <a16:colId xmlns:a16="http://schemas.microsoft.com/office/drawing/2014/main" val="20000"/>
                    </a:ext>
                  </a:extLst>
                </a:gridCol>
                <a:gridCol w="4392488">
                  <a:extLst>
                    <a:ext uri="{9D8B030D-6E8A-4147-A177-3AD203B41FA5}">
                      <a16:colId xmlns:a16="http://schemas.microsoft.com/office/drawing/2014/main" val="20001"/>
                    </a:ext>
                  </a:extLst>
                </a:gridCol>
              </a:tblGrid>
              <a:tr h="670355">
                <a:tc>
                  <a:txBody>
                    <a:bodyPr/>
                    <a:lstStyle/>
                    <a:p>
                      <a:r>
                        <a:rPr lang="en-GB" sz="2800" dirty="0" smtClean="0"/>
                        <a:t>neural networks</a:t>
                      </a:r>
                      <a:endParaRPr lang="en-GB" sz="2800" dirty="0"/>
                    </a:p>
                  </a:txBody>
                  <a:tcPr/>
                </a:tc>
                <a:tc>
                  <a:txBody>
                    <a:bodyPr/>
                    <a:lstStyle/>
                    <a:p>
                      <a:r>
                        <a:rPr lang="en-GB" sz="2800" dirty="0" smtClean="0"/>
                        <a:t>gene networks</a:t>
                      </a:r>
                      <a:endParaRPr lang="en-GB" sz="2800" dirty="0"/>
                    </a:p>
                  </a:txBody>
                  <a:tcPr/>
                </a:tc>
                <a:extLst>
                  <a:ext uri="{0D108BD9-81ED-4DB2-BD59-A6C34878D82A}">
                    <a16:rowId xmlns:a16="http://schemas.microsoft.com/office/drawing/2014/main" val="10000"/>
                  </a:ext>
                </a:extLst>
              </a:tr>
              <a:tr h="670355">
                <a:tc>
                  <a:txBody>
                    <a:bodyPr/>
                    <a:lstStyle/>
                    <a:p>
                      <a:pPr>
                        <a:lnSpc>
                          <a:spcPct val="100000"/>
                        </a:lnSpc>
                        <a:spcAft>
                          <a:spcPts val="0"/>
                        </a:spcAft>
                      </a:pPr>
                      <a:r>
                        <a:rPr lang="en-GB" sz="2400" dirty="0" smtClean="0">
                          <a:effectLst/>
                          <a:latin typeface="Cambria"/>
                          <a:ea typeface="SimSun"/>
                          <a:cs typeface="Arial"/>
                        </a:rPr>
                        <a:t>5. Generalisation: generate patterns</a:t>
                      </a:r>
                      <a:r>
                        <a:rPr lang="en-GB" sz="2400" baseline="0" dirty="0" smtClean="0">
                          <a:effectLst/>
                          <a:latin typeface="Cambria"/>
                          <a:ea typeface="SimSun"/>
                          <a:cs typeface="Arial"/>
                        </a:rPr>
                        <a:t> that are novel but from the same class (not </a:t>
                      </a:r>
                      <a:r>
                        <a:rPr lang="en-GB" sz="2400" baseline="0" dirty="0" err="1" smtClean="0">
                          <a:effectLst/>
                          <a:latin typeface="Cambria"/>
                          <a:ea typeface="SimSun"/>
                          <a:cs typeface="Arial"/>
                        </a:rPr>
                        <a:t>nec</a:t>
                      </a:r>
                      <a:r>
                        <a:rPr lang="en-GB" sz="2400" baseline="0" dirty="0" smtClean="0">
                          <a:effectLst/>
                          <a:latin typeface="Cambria"/>
                          <a:ea typeface="SimSun"/>
                          <a:cs typeface="Arial"/>
                        </a:rPr>
                        <a:t>. adjacent in feature space)</a:t>
                      </a:r>
                      <a:endParaRPr lang="en-GB" sz="2400" dirty="0">
                        <a:effectLst/>
                        <a:latin typeface="Cambria"/>
                        <a:ea typeface="SimSun"/>
                        <a:cs typeface="Arial"/>
                      </a:endParaRPr>
                    </a:p>
                  </a:txBody>
                  <a:tcPr marL="68580" marR="68580" marT="36195" marB="0" anchor="ctr"/>
                </a:tc>
                <a:tc>
                  <a:txBody>
                    <a:bodyPr/>
                    <a:lstStyle/>
                    <a:p>
                      <a:pPr>
                        <a:lnSpc>
                          <a:spcPct val="100000"/>
                        </a:lnSpc>
                        <a:spcAft>
                          <a:spcPts val="0"/>
                        </a:spcAft>
                      </a:pPr>
                      <a:r>
                        <a:rPr lang="en-GB" sz="2400" dirty="0" smtClean="0">
                          <a:effectLst/>
                          <a:latin typeface="Cambria"/>
                          <a:ea typeface="SimSun"/>
                          <a:cs typeface="Arial"/>
                        </a:rPr>
                        <a:t>Development</a:t>
                      </a:r>
                      <a:r>
                        <a:rPr lang="en-GB" sz="2400" baseline="0" dirty="0" smtClean="0">
                          <a:effectLst/>
                          <a:latin typeface="Cambria"/>
                          <a:ea typeface="SimSun"/>
                          <a:cs typeface="Arial"/>
                        </a:rPr>
                        <a:t> </a:t>
                      </a:r>
                      <a:r>
                        <a:rPr lang="en-GB" sz="2400" dirty="0" smtClean="0">
                          <a:effectLst/>
                          <a:latin typeface="Cambria"/>
                          <a:ea typeface="SimSun"/>
                          <a:cs typeface="Arial"/>
                        </a:rPr>
                        <a:t>pre-disposed</a:t>
                      </a:r>
                      <a:r>
                        <a:rPr lang="en-GB" sz="2400" baseline="0" dirty="0" smtClean="0">
                          <a:effectLst/>
                          <a:latin typeface="Cambria"/>
                          <a:ea typeface="SimSun"/>
                          <a:cs typeface="Arial"/>
                        </a:rPr>
                        <a:t> to p</a:t>
                      </a:r>
                      <a:r>
                        <a:rPr lang="en-GB" sz="2400" dirty="0" smtClean="0">
                          <a:effectLst/>
                          <a:latin typeface="Cambria"/>
                          <a:ea typeface="SimSun"/>
                          <a:cs typeface="Arial"/>
                        </a:rPr>
                        <a:t>roduce phenotypes that are novel</a:t>
                      </a:r>
                      <a:r>
                        <a:rPr lang="en-GB" sz="2400" baseline="0" dirty="0" smtClean="0">
                          <a:effectLst/>
                          <a:latin typeface="Cambria"/>
                          <a:ea typeface="SimSun"/>
                          <a:cs typeface="Arial"/>
                        </a:rPr>
                        <a:t> but from the same class as phenotypes selected in the past (not neighbours in trait space)</a:t>
                      </a:r>
                      <a:endParaRPr lang="en-GB" sz="2400" dirty="0">
                        <a:effectLst/>
                        <a:latin typeface="Cambria"/>
                        <a:ea typeface="SimSun"/>
                        <a:cs typeface="Arial"/>
                      </a:endParaRPr>
                    </a:p>
                  </a:txBody>
                  <a:tcPr marL="68580" marR="68580" marT="36195" marB="0" anchor="ctr"/>
                </a:tc>
                <a:extLst>
                  <a:ext uri="{0D108BD9-81ED-4DB2-BD59-A6C34878D82A}">
                    <a16:rowId xmlns:a16="http://schemas.microsoft.com/office/drawing/2014/main" val="10001"/>
                  </a:ext>
                </a:extLst>
              </a:tr>
              <a:tr h="670355">
                <a:tc>
                  <a:txBody>
                    <a:bodyPr/>
                    <a:lstStyle/>
                    <a:p>
                      <a:pPr>
                        <a:lnSpc>
                          <a:spcPct val="100000"/>
                        </a:lnSpc>
                        <a:spcAft>
                          <a:spcPts val="0"/>
                        </a:spcAft>
                      </a:pPr>
                      <a:r>
                        <a:rPr lang="en-GB" sz="2400" dirty="0" smtClean="0">
                          <a:effectLst/>
                          <a:latin typeface="Cambria"/>
                          <a:ea typeface="SimSun"/>
                          <a:cs typeface="Arial"/>
                        </a:rPr>
                        <a:t>6. Improve</a:t>
                      </a:r>
                      <a:r>
                        <a:rPr lang="en-GB" sz="2400" baseline="0" dirty="0" smtClean="0">
                          <a:effectLst/>
                          <a:latin typeface="Cambria"/>
                          <a:ea typeface="SimSun"/>
                          <a:cs typeface="Arial"/>
                        </a:rPr>
                        <a:t> c</a:t>
                      </a:r>
                      <a:r>
                        <a:rPr lang="en-GB" sz="2400" dirty="0" smtClean="0">
                          <a:effectLst/>
                          <a:latin typeface="Cambria"/>
                          <a:ea typeface="SimSun"/>
                          <a:cs typeface="Arial"/>
                        </a:rPr>
                        <a:t>onstraint solving ability with experience</a:t>
                      </a:r>
                      <a:endParaRPr lang="en-GB" sz="2400" dirty="0">
                        <a:effectLst/>
                        <a:latin typeface="Cambria"/>
                        <a:ea typeface="SimSun"/>
                        <a:cs typeface="Arial"/>
                      </a:endParaRPr>
                    </a:p>
                  </a:txBody>
                  <a:tcPr marL="68580" marR="68580" marT="36195" marB="0" anchor="ctr"/>
                </a:tc>
                <a:tc>
                  <a:txBody>
                    <a:bodyPr/>
                    <a:lstStyle/>
                    <a:p>
                      <a:pPr>
                        <a:lnSpc>
                          <a:spcPct val="100000"/>
                        </a:lnSpc>
                        <a:spcAft>
                          <a:spcPts val="0"/>
                        </a:spcAft>
                      </a:pPr>
                      <a:r>
                        <a:rPr lang="en-GB" sz="2400" dirty="0" smtClean="0">
                          <a:effectLst/>
                          <a:latin typeface="Cambria"/>
                          <a:ea typeface="SimSun"/>
                          <a:cs typeface="Arial"/>
                        </a:rPr>
                        <a:t>Evolve faster and</a:t>
                      </a:r>
                      <a:r>
                        <a:rPr lang="en-GB" sz="2400" baseline="0" dirty="0" smtClean="0">
                          <a:effectLst/>
                          <a:latin typeface="Cambria"/>
                          <a:ea typeface="SimSun"/>
                          <a:cs typeface="Arial"/>
                        </a:rPr>
                        <a:t> find fitter phenotypes more reliably over evolutionary time</a:t>
                      </a:r>
                      <a:endParaRPr lang="en-GB" sz="2400" dirty="0">
                        <a:effectLst/>
                        <a:latin typeface="Cambria"/>
                        <a:ea typeface="SimSun"/>
                        <a:cs typeface="Arial"/>
                      </a:endParaRPr>
                    </a:p>
                  </a:txBody>
                  <a:tcPr marL="68580" marR="68580" marT="36195" marB="0" anchor="ctr"/>
                </a:tc>
                <a:extLst>
                  <a:ext uri="{0D108BD9-81ED-4DB2-BD59-A6C34878D82A}">
                    <a16:rowId xmlns:a16="http://schemas.microsoft.com/office/drawing/2014/main" val="10002"/>
                  </a:ext>
                </a:extLst>
              </a:tr>
            </a:tbl>
          </a:graphicData>
        </a:graphic>
      </p:graphicFrame>
      <p:sp>
        <p:nvSpPr>
          <p:cNvPr id="4" name="Slide Number Placeholder 3"/>
          <p:cNvSpPr>
            <a:spLocks noGrp="1"/>
          </p:cNvSpPr>
          <p:nvPr>
            <p:ph type="sldNum" sz="quarter" idx="12"/>
          </p:nvPr>
        </p:nvSpPr>
        <p:spPr/>
        <p:txBody>
          <a:bodyPr/>
          <a:lstStyle/>
          <a:p>
            <a:fld id="{15F47B36-2F3A-469E-8604-285B2B795295}" type="slidenum">
              <a:rPr lang="en-GB" smtClean="0"/>
              <a:pPr/>
              <a:t>83</a:t>
            </a:fld>
            <a:endParaRPr lang="en-GB"/>
          </a:p>
        </p:txBody>
      </p:sp>
      <p:sp>
        <p:nvSpPr>
          <p:cNvPr id="6" name="Title 1"/>
          <p:cNvSpPr>
            <a:spLocks noGrp="1"/>
          </p:cNvSpPr>
          <p:nvPr>
            <p:ph type="title"/>
          </p:nvPr>
        </p:nvSpPr>
        <p:spPr/>
        <p:txBody>
          <a:bodyPr/>
          <a:lstStyle/>
          <a:p>
            <a:r>
              <a:rPr lang="en-GB" dirty="0" smtClean="0"/>
              <a:t>Adv. predictions from associative learning </a:t>
            </a:r>
            <a:endParaRPr lang="en-GB" dirty="0"/>
          </a:p>
        </p:txBody>
      </p:sp>
    </p:spTree>
    <p:extLst>
      <p:ext uri="{BB962C8B-B14F-4D97-AF65-F5344CB8AC3E}">
        <p14:creationId xmlns:p14="http://schemas.microsoft.com/office/powerpoint/2010/main" val="8621156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Outline	</a:t>
            </a:r>
            <a:endParaRPr lang="en-GB" dirty="0"/>
          </a:p>
        </p:txBody>
      </p:sp>
      <p:sp>
        <p:nvSpPr>
          <p:cNvPr id="3" name="Content Placeholder 2"/>
          <p:cNvSpPr>
            <a:spLocks noGrp="1"/>
          </p:cNvSpPr>
          <p:nvPr>
            <p:ph idx="1"/>
          </p:nvPr>
        </p:nvSpPr>
        <p:spPr/>
        <p:txBody>
          <a:bodyPr/>
          <a:lstStyle/>
          <a:p>
            <a:r>
              <a:rPr lang="en-GB" dirty="0" smtClean="0"/>
              <a:t>How can ‘constraints’ make things </a:t>
            </a:r>
            <a:r>
              <a:rPr lang="en-GB" i="1" dirty="0" smtClean="0"/>
              <a:t>more</a:t>
            </a:r>
            <a:r>
              <a:rPr lang="en-GB" dirty="0" smtClean="0"/>
              <a:t> evolvable?</a:t>
            </a:r>
          </a:p>
          <a:p>
            <a:pPr lvl="1"/>
            <a:r>
              <a:rPr lang="en-GB" dirty="0"/>
              <a:t>What kind of bias/constraint could development place on phenotypic distributions</a:t>
            </a:r>
            <a:r>
              <a:rPr lang="en-GB" dirty="0" smtClean="0"/>
              <a:t>?</a:t>
            </a:r>
          </a:p>
          <a:p>
            <a:pPr lvl="1"/>
            <a:r>
              <a:rPr lang="en-GB" dirty="0"/>
              <a:t>How to model constraints and biases.</a:t>
            </a:r>
          </a:p>
          <a:p>
            <a:pPr lvl="1"/>
            <a:endParaRPr lang="en-GB" dirty="0" smtClean="0"/>
          </a:p>
          <a:p>
            <a:endParaRPr lang="en-GB" dirty="0"/>
          </a:p>
        </p:txBody>
      </p:sp>
      <p:sp>
        <p:nvSpPr>
          <p:cNvPr id="4" name="Slide Number Placeholder 3"/>
          <p:cNvSpPr>
            <a:spLocks noGrp="1"/>
          </p:cNvSpPr>
          <p:nvPr>
            <p:ph type="sldNum" sz="quarter" idx="12"/>
          </p:nvPr>
        </p:nvSpPr>
        <p:spPr/>
        <p:txBody>
          <a:bodyPr/>
          <a:lstStyle/>
          <a:p>
            <a:fld id="{15F47B36-2F3A-469E-8604-285B2B795295}" type="slidenum">
              <a:rPr lang="en-GB" smtClean="0"/>
              <a:pPr/>
              <a:t>9</a:t>
            </a:fld>
            <a:endParaRPr lang="en-GB"/>
          </a:p>
        </p:txBody>
      </p:sp>
    </p:spTree>
    <p:extLst>
      <p:ext uri="{BB962C8B-B14F-4D97-AF65-F5344CB8AC3E}">
        <p14:creationId xmlns:p14="http://schemas.microsoft.com/office/powerpoint/2010/main" val="831682202"/>
      </p:ext>
    </p:extLst>
  </p:cSld>
  <p:clrMapOvr>
    <a:masterClrMapping/>
  </p:clrMapOvr>
  <p:timing>
    <p:tnLst>
      <p:par>
        <p:cTn id="1" dur="indefinite" restart="never" nodeType="tmRoot"/>
      </p:par>
    </p:tnLst>
  </p:timing>
</p:sld>
</file>

<file path=ppt/theme/theme1.xml><?xml version="1.0" encoding="utf-8"?>
<a:theme xmlns:a="http://schemas.openxmlformats.org/drawingml/2006/main" name="uos_ppt__template_humanities">
  <a:themeElements>
    <a:clrScheme name="uos_ppt__template_v7 1">
      <a:dk1>
        <a:srgbClr val="323D43"/>
      </a:dk1>
      <a:lt1>
        <a:srgbClr val="FFFFFF"/>
      </a:lt1>
      <a:dk2>
        <a:srgbClr val="014359"/>
      </a:dk2>
      <a:lt2>
        <a:srgbClr val="77ADD3"/>
      </a:lt2>
      <a:accent1>
        <a:srgbClr val="979E45"/>
      </a:accent1>
      <a:accent2>
        <a:srgbClr val="4F5A20"/>
      </a:accent2>
      <a:accent3>
        <a:srgbClr val="FFFFFF"/>
      </a:accent3>
      <a:accent4>
        <a:srgbClr val="293338"/>
      </a:accent4>
      <a:accent5>
        <a:srgbClr val="C9CCB0"/>
      </a:accent5>
      <a:accent6>
        <a:srgbClr val="47511C"/>
      </a:accent6>
      <a:hlink>
        <a:srgbClr val="A67891"/>
      </a:hlink>
      <a:folHlink>
        <a:srgbClr val="8F9E94"/>
      </a:folHlink>
    </a:clrScheme>
    <a:fontScheme name="uos_ppt__template_v7">
      <a:majorFont>
        <a:latin typeface="Georgia"/>
        <a:ea typeface="ＭＳ Ｐゴシック"/>
        <a:cs typeface=""/>
      </a:majorFont>
      <a:minorFont>
        <a:latin typeface="Georgi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1200" b="0" i="0" u="none" strike="noStrike" cap="none" normalizeH="0" baseline="0" smtClean="0">
            <a:ln>
              <a:noFill/>
            </a:ln>
            <a:solidFill>
              <a:schemeClr val="tx1"/>
            </a:solidFill>
            <a:effectLst/>
            <a:latin typeface="Lucida Sans" pitchFamily="16" charset="0"/>
            <a:ea typeface="ＭＳ Ｐゴシック" pitchFamily="16" charset="-128"/>
          </a:defRPr>
        </a:defPPr>
      </a:lstStyle>
    </a:spDef>
    <a:lnDef>
      <a:spPr bwMode="auto">
        <a:xfrm>
          <a:off x="0" y="0"/>
          <a:ext cx="1" cy="1"/>
        </a:xfrm>
        <a:custGeom>
          <a:avLst/>
          <a:gdLst/>
          <a:ahLst/>
          <a:cxnLst/>
          <a:rect l="0" t="0" r="0" b="0"/>
          <a:pathLst/>
        </a:custGeom>
        <a:solidFill>
          <a:schemeClr val="accent1"/>
        </a:solidFill>
        <a:ln w="127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1200" b="0" i="0" u="none" strike="noStrike" cap="none" normalizeH="0" baseline="0" smtClean="0">
            <a:ln>
              <a:noFill/>
            </a:ln>
            <a:solidFill>
              <a:schemeClr val="tx1"/>
            </a:solidFill>
            <a:effectLst/>
            <a:latin typeface="Lucida Sans" pitchFamily="16" charset="0"/>
            <a:ea typeface="ＭＳ Ｐゴシック" pitchFamily="16" charset="-128"/>
          </a:defRPr>
        </a:defPPr>
      </a:lstStyle>
    </a:lnDef>
  </a:objectDefaults>
  <a:extraClrSchemeLst>
    <a:extraClrScheme>
      <a:clrScheme name="uos_ppt__template_v7 1">
        <a:dk1>
          <a:srgbClr val="323D43"/>
        </a:dk1>
        <a:lt1>
          <a:srgbClr val="FFFFFF"/>
        </a:lt1>
        <a:dk2>
          <a:srgbClr val="014359"/>
        </a:dk2>
        <a:lt2>
          <a:srgbClr val="77ADD3"/>
        </a:lt2>
        <a:accent1>
          <a:srgbClr val="979E45"/>
        </a:accent1>
        <a:accent2>
          <a:srgbClr val="4F5A20"/>
        </a:accent2>
        <a:accent3>
          <a:srgbClr val="FFFFFF"/>
        </a:accent3>
        <a:accent4>
          <a:srgbClr val="293338"/>
        </a:accent4>
        <a:accent5>
          <a:srgbClr val="C9CCB0"/>
        </a:accent5>
        <a:accent6>
          <a:srgbClr val="47511C"/>
        </a:accent6>
        <a:hlink>
          <a:srgbClr val="A67891"/>
        </a:hlink>
        <a:folHlink>
          <a:srgbClr val="8F9E9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UOS divider slide design">
  <a:themeElements>
    <a:clrScheme name="UOS divider slide design 1">
      <a:dk1>
        <a:srgbClr val="323D43"/>
      </a:dk1>
      <a:lt1>
        <a:srgbClr val="FFFFFF"/>
      </a:lt1>
      <a:dk2>
        <a:srgbClr val="014359"/>
      </a:dk2>
      <a:lt2>
        <a:srgbClr val="77ADD3"/>
      </a:lt2>
      <a:accent1>
        <a:srgbClr val="979E45"/>
      </a:accent1>
      <a:accent2>
        <a:srgbClr val="4F5A20"/>
      </a:accent2>
      <a:accent3>
        <a:srgbClr val="FFFFFF"/>
      </a:accent3>
      <a:accent4>
        <a:srgbClr val="293338"/>
      </a:accent4>
      <a:accent5>
        <a:srgbClr val="C9CCB0"/>
      </a:accent5>
      <a:accent6>
        <a:srgbClr val="47511C"/>
      </a:accent6>
      <a:hlink>
        <a:srgbClr val="A67891"/>
      </a:hlink>
      <a:folHlink>
        <a:srgbClr val="8F9E94"/>
      </a:folHlink>
    </a:clrScheme>
    <a:fontScheme name="UOS divider slide design">
      <a:majorFont>
        <a:latin typeface="Georgia"/>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1200" b="0" i="0" u="none" strike="noStrike" cap="none" normalizeH="0" baseline="0" smtClean="0">
            <a:ln>
              <a:noFill/>
            </a:ln>
            <a:solidFill>
              <a:schemeClr val="tx1"/>
            </a:solidFill>
            <a:effectLst/>
            <a:latin typeface="Lucida Sans" pitchFamily="16" charset="0"/>
            <a:ea typeface="ＭＳ Ｐゴシック" pitchFamily="16" charset="-128"/>
          </a:defRPr>
        </a:defPPr>
      </a:lstStyle>
    </a:spDef>
    <a:lnDef>
      <a:spPr bwMode="auto">
        <a:xfrm>
          <a:off x="0" y="0"/>
          <a:ext cx="1" cy="1"/>
        </a:xfrm>
        <a:custGeom>
          <a:avLst/>
          <a:gdLst/>
          <a:ahLst/>
          <a:cxnLst/>
          <a:rect l="0" t="0" r="0" b="0"/>
          <a:pathLst/>
        </a:custGeom>
        <a:solidFill>
          <a:schemeClr val="accent1"/>
        </a:solidFill>
        <a:ln w="127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1200" b="0" i="0" u="none" strike="noStrike" cap="none" normalizeH="0" baseline="0" smtClean="0">
            <a:ln>
              <a:noFill/>
            </a:ln>
            <a:solidFill>
              <a:schemeClr val="tx1"/>
            </a:solidFill>
            <a:effectLst/>
            <a:latin typeface="Lucida Sans" pitchFamily="16" charset="0"/>
            <a:ea typeface="ＭＳ Ｐゴシック" pitchFamily="16" charset="-128"/>
          </a:defRPr>
        </a:defPPr>
      </a:lstStyle>
    </a:lnDef>
  </a:objectDefaults>
  <a:extraClrSchemeLst>
    <a:extraClrScheme>
      <a:clrScheme name="UOS divider slide design 1">
        <a:dk1>
          <a:srgbClr val="323D43"/>
        </a:dk1>
        <a:lt1>
          <a:srgbClr val="FFFFFF"/>
        </a:lt1>
        <a:dk2>
          <a:srgbClr val="014359"/>
        </a:dk2>
        <a:lt2>
          <a:srgbClr val="77ADD3"/>
        </a:lt2>
        <a:accent1>
          <a:srgbClr val="979E45"/>
        </a:accent1>
        <a:accent2>
          <a:srgbClr val="4F5A20"/>
        </a:accent2>
        <a:accent3>
          <a:srgbClr val="FFFFFF"/>
        </a:accent3>
        <a:accent4>
          <a:srgbClr val="293338"/>
        </a:accent4>
        <a:accent5>
          <a:srgbClr val="C9CCB0"/>
        </a:accent5>
        <a:accent6>
          <a:srgbClr val="47511C"/>
        </a:accent6>
        <a:hlink>
          <a:srgbClr val="A67891"/>
        </a:hlink>
        <a:folHlink>
          <a:srgbClr val="8F9E9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UOS full bleed image">
  <a:themeElements>
    <a:clrScheme name="UOS full bleed image 1">
      <a:dk1>
        <a:srgbClr val="323D43"/>
      </a:dk1>
      <a:lt1>
        <a:srgbClr val="FFFFFF"/>
      </a:lt1>
      <a:dk2>
        <a:srgbClr val="014359"/>
      </a:dk2>
      <a:lt2>
        <a:srgbClr val="77ADD3"/>
      </a:lt2>
      <a:accent1>
        <a:srgbClr val="979E45"/>
      </a:accent1>
      <a:accent2>
        <a:srgbClr val="4F5A20"/>
      </a:accent2>
      <a:accent3>
        <a:srgbClr val="FFFFFF"/>
      </a:accent3>
      <a:accent4>
        <a:srgbClr val="293338"/>
      </a:accent4>
      <a:accent5>
        <a:srgbClr val="C9CCB0"/>
      </a:accent5>
      <a:accent6>
        <a:srgbClr val="47511C"/>
      </a:accent6>
      <a:hlink>
        <a:srgbClr val="A67891"/>
      </a:hlink>
      <a:folHlink>
        <a:srgbClr val="8F9E94"/>
      </a:folHlink>
    </a:clrScheme>
    <a:fontScheme name="UOS full bleed image">
      <a:majorFont>
        <a:latin typeface="Georgia"/>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1200" b="0" i="0" u="none" strike="noStrike" cap="none" normalizeH="0" baseline="0" smtClean="0">
            <a:ln>
              <a:noFill/>
            </a:ln>
            <a:solidFill>
              <a:schemeClr val="tx1"/>
            </a:solidFill>
            <a:effectLst/>
            <a:latin typeface="Lucida Sans" pitchFamily="16" charset="0"/>
            <a:ea typeface="ＭＳ Ｐゴシック" pitchFamily="16" charset="-128"/>
          </a:defRPr>
        </a:defPPr>
      </a:lstStyle>
    </a:spDef>
    <a:lnDef>
      <a:spPr bwMode="auto">
        <a:xfrm>
          <a:off x="0" y="0"/>
          <a:ext cx="1" cy="1"/>
        </a:xfrm>
        <a:custGeom>
          <a:avLst/>
          <a:gdLst/>
          <a:ahLst/>
          <a:cxnLst/>
          <a:rect l="0" t="0" r="0" b="0"/>
          <a:pathLst/>
        </a:custGeom>
        <a:solidFill>
          <a:schemeClr val="accent1"/>
        </a:solidFill>
        <a:ln w="127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1200" b="0" i="0" u="none" strike="noStrike" cap="none" normalizeH="0" baseline="0" smtClean="0">
            <a:ln>
              <a:noFill/>
            </a:ln>
            <a:solidFill>
              <a:schemeClr val="tx1"/>
            </a:solidFill>
            <a:effectLst/>
            <a:latin typeface="Lucida Sans" pitchFamily="16" charset="0"/>
            <a:ea typeface="ＭＳ Ｐゴシック" pitchFamily="16" charset="-128"/>
          </a:defRPr>
        </a:defPPr>
      </a:lstStyle>
    </a:lnDef>
  </a:objectDefaults>
  <a:extraClrSchemeLst>
    <a:extraClrScheme>
      <a:clrScheme name="UOS full bleed image 1">
        <a:dk1>
          <a:srgbClr val="323D43"/>
        </a:dk1>
        <a:lt1>
          <a:srgbClr val="FFFFFF"/>
        </a:lt1>
        <a:dk2>
          <a:srgbClr val="014359"/>
        </a:dk2>
        <a:lt2>
          <a:srgbClr val="77ADD3"/>
        </a:lt2>
        <a:accent1>
          <a:srgbClr val="979E45"/>
        </a:accent1>
        <a:accent2>
          <a:srgbClr val="4F5A20"/>
        </a:accent2>
        <a:accent3>
          <a:srgbClr val="FFFFFF"/>
        </a:accent3>
        <a:accent4>
          <a:srgbClr val="293338"/>
        </a:accent4>
        <a:accent5>
          <a:srgbClr val="C9CCB0"/>
        </a:accent5>
        <a:accent6>
          <a:srgbClr val="47511C"/>
        </a:accent6>
        <a:hlink>
          <a:srgbClr val="A67891"/>
        </a:hlink>
        <a:folHlink>
          <a:srgbClr val="8F9E94"/>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Default Design">
  <a:themeElements>
    <a:clrScheme name="">
      <a:dk1>
        <a:srgbClr val="CACACA"/>
      </a:dk1>
      <a:lt1>
        <a:srgbClr val="FFFFFF"/>
      </a:lt1>
      <a:dk2>
        <a:srgbClr val="080808"/>
      </a:dk2>
      <a:lt2>
        <a:srgbClr val="FFFFFF"/>
      </a:lt2>
      <a:accent1>
        <a:srgbClr val="8251E3"/>
      </a:accent1>
      <a:accent2>
        <a:srgbClr val="D57235"/>
      </a:accent2>
      <a:accent3>
        <a:srgbClr val="AAAAAA"/>
      </a:accent3>
      <a:accent4>
        <a:srgbClr val="DADADA"/>
      </a:accent4>
      <a:accent5>
        <a:srgbClr val="C1B3EF"/>
      </a:accent5>
      <a:accent6>
        <a:srgbClr val="C1672F"/>
      </a:accent6>
      <a:hlink>
        <a:srgbClr val="FE6881"/>
      </a:hlink>
      <a:folHlink>
        <a:srgbClr val="636363"/>
      </a:folHlink>
    </a:clrScheme>
    <a:fontScheme name="1_Default Design">
      <a:majorFont>
        <a:latin typeface="Arial Narrow"/>
        <a:ea typeface=""/>
        <a:cs typeface="Arial"/>
      </a:majorFont>
      <a:minorFont>
        <a:latin typeface="Arial Narrow"/>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PPtemplate</Template>
  <TotalTime>38573</TotalTime>
  <Words>4510</Words>
  <Application>Microsoft Office PowerPoint</Application>
  <PresentationFormat>On-screen Show (4:3)</PresentationFormat>
  <Paragraphs>443</Paragraphs>
  <Slides>83</Slides>
  <Notes>2</Notes>
  <HiddenSlides>9</HiddenSlides>
  <MMClips>1</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83</vt:i4>
      </vt:variant>
    </vt:vector>
  </HeadingPairs>
  <TitlesOfParts>
    <vt:vector size="102" baseType="lpstr">
      <vt:lpstr>Cambria</vt:lpstr>
      <vt:lpstr>SimSun</vt:lpstr>
      <vt:lpstr>Lucida Sans</vt:lpstr>
      <vt:lpstr>ＭＳ Ｐゴシック</vt:lpstr>
      <vt:lpstr>Wingdings</vt:lpstr>
      <vt:lpstr>Arial Narrow</vt:lpstr>
      <vt:lpstr>Aharoni</vt:lpstr>
      <vt:lpstr>Arial</vt:lpstr>
      <vt:lpstr>Calibri</vt:lpstr>
      <vt:lpstr>Times New Roman</vt:lpstr>
      <vt:lpstr>Batang</vt:lpstr>
      <vt:lpstr>Bookman Old Style</vt:lpstr>
      <vt:lpstr>Symbol</vt:lpstr>
      <vt:lpstr>Georgia</vt:lpstr>
      <vt:lpstr>Andalus</vt:lpstr>
      <vt:lpstr>uos_ppt__template_humanities</vt:lpstr>
      <vt:lpstr>UOS divider slide design</vt:lpstr>
      <vt:lpstr>UOS full bleed image</vt:lpstr>
      <vt:lpstr>1_Default Design</vt:lpstr>
      <vt:lpstr>PowerPoint Presentation</vt:lpstr>
      <vt:lpstr>Evolution and Learning</vt:lpstr>
      <vt:lpstr>"Understanding the evolution of evolvability using the theory of memory, learning and generalisation"</vt:lpstr>
      <vt:lpstr>Phenotypic distributions and Evolvability</vt:lpstr>
      <vt:lpstr>PowerPoint Presentation</vt:lpstr>
      <vt:lpstr>Learning theory meets evolvability</vt:lpstr>
      <vt:lpstr>Learning &amp; evolution play by the same ‘rules’</vt:lpstr>
      <vt:lpstr>Outline </vt:lpstr>
      <vt:lpstr>Outline </vt:lpstr>
      <vt:lpstr>How do offspring differ from parents?</vt:lpstr>
      <vt:lpstr>PowerPoint Presentation</vt:lpstr>
      <vt:lpstr>PowerPoint Presentation</vt:lpstr>
      <vt:lpstr>PowerPoint Presentation</vt:lpstr>
      <vt:lpstr>PowerPoint Presentation</vt:lpstr>
      <vt:lpstr>a linear model of correlations</vt:lpstr>
      <vt:lpstr>Linear correlation models cant do multi-modal distributions.  </vt:lpstr>
      <vt:lpstr>Non-linear model</vt:lpstr>
      <vt:lpstr>Outline </vt:lpstr>
      <vt:lpstr>1: memory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 part 1 (of 3)</vt:lpstr>
      <vt:lpstr>PowerPoint Presentation</vt:lpstr>
      <vt:lpstr>2. generalisation.  </vt:lpstr>
      <vt:lpstr>PowerPoint Presentation</vt:lpstr>
      <vt:lpstr>Pictorialisation: 4 features, each controlled with 4 genes</vt:lpstr>
      <vt:lpstr>PowerPoint Presentation</vt:lpstr>
      <vt:lpstr>PowerPoint Presentation</vt:lpstr>
      <vt:lpstr>failure to generalise: Overfitting</vt:lpstr>
      <vt:lpstr>Failure to generalise: overfitting problem</vt:lpstr>
      <vt:lpstr>Improving fit to novel environments</vt:lpstr>
      <vt:lpstr>PowerPoint Presentation</vt:lpstr>
      <vt:lpstr>PowerPoint Presentation</vt:lpstr>
      <vt:lpstr>Conclusions part 2 (of 3)</vt:lpstr>
      <vt:lpstr>3. From generalised variability to evolvability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memory facilitates adaptation</vt:lpstr>
      <vt:lpstr>Example phenotypes evolved w and w/o evolved GP map</vt:lpstr>
      <vt:lpstr>Riedl (1977) – the imitatory epigenotype</vt:lpstr>
      <vt:lpstr>Riedl (1977) – the imitatory epigenotype</vt:lpstr>
      <vt:lpstr>PowerPoint Presentation</vt:lpstr>
      <vt:lpstr>Regulatory interactions evolve to supress/amplify trait combinations that conflict/agree with high fitness phenotypes</vt:lpstr>
      <vt:lpstr>PowerPoint Presentation</vt:lpstr>
      <vt:lpstr>PowerPoint Presentation</vt:lpstr>
      <vt:lpstr>PowerPoint Presentation</vt:lpstr>
      <vt:lpstr>Conclusions part 3 (of 3)</vt:lpstr>
      <vt:lpstr>summary</vt:lpstr>
      <vt:lpstr>Resolving paradox of evolvability</vt:lpstr>
      <vt:lpstr>Other expansions of evolutionary theory using different types of learning theory</vt:lpstr>
      <vt:lpstr>The evolution of environmentally-sensitive phenotypic plasticity </vt:lpstr>
      <vt:lpstr>The evolution of ecological interactions </vt:lpstr>
      <vt:lpstr>The evolution of individuality </vt:lpstr>
      <vt:lpstr>Thanks to</vt:lpstr>
      <vt:lpstr>PowerPoint Presentation</vt:lpstr>
      <vt:lpstr>Good evolvability = avoiding overfitting</vt:lpstr>
      <vt:lpstr>All combinations of well-formed features</vt:lpstr>
      <vt:lpstr>Select for 3 particular combinations of well-formed features</vt:lpstr>
      <vt:lpstr>Evolved GRN produces…</vt:lpstr>
      <vt:lpstr>PowerPoint Presentation</vt:lpstr>
      <vt:lpstr>PowerPoint Presentation</vt:lpstr>
      <vt:lpstr>The simplistic analogy</vt:lpstr>
      <vt:lpstr>Basics of a formal analogy (for simplistic cases)</vt:lpstr>
      <vt:lpstr>Extending the scope of the analogy</vt:lpstr>
      <vt:lpstr>generalisation</vt:lpstr>
      <vt:lpstr>generalisation</vt:lpstr>
      <vt:lpstr>Predictions from associative learning </vt:lpstr>
      <vt:lpstr>Adv. predictions from associative learning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interests</dc:title>
  <dc:creator>Ricahrd Watson</dc:creator>
  <cp:lastModifiedBy>Richard Watson</cp:lastModifiedBy>
  <cp:revision>1053</cp:revision>
  <cp:lastPrinted>2013-09-22T18:07:06Z</cp:lastPrinted>
  <dcterms:created xsi:type="dcterms:W3CDTF">2011-05-23T13:17:23Z</dcterms:created>
  <dcterms:modified xsi:type="dcterms:W3CDTF">2022-03-14T16:48:54Z</dcterms:modified>
</cp:coreProperties>
</file>